
<file path=[Content_Types].xml><?xml version="1.0" encoding="utf-8"?>
<Types xmlns="http://schemas.openxmlformats.org/package/2006/content-types">
  <Override PartName="/ppt/charts/style1.xml" ContentType="application/vnd.ms-office.chartstyle+xml"/>
  <Override PartName="/customXml/itemProps1.xml" ContentType="application/vnd.openxmlformats-officedocument.customXmlProperties+xml"/>
  <Override PartName="/ppt/slideMasters/slideMaster1.xml" ContentType="application/vnd.openxmlformats-officedocument.presentationml.slideMaster+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theme/theme1.xml" ContentType="application/vnd.openxmlformats-officedocument.them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charts/colors1.xml" ContentType="application/vnd.ms-office.chartcolorstyle+xml"/>
  <Default Extension="xlsx" ContentType="application/vnd.openxmlformats-officedocument.spreadsheetml.sheet"/>
  <Override PartName="/ppt/charts/chart3.xml" ContentType="application/vnd.openxmlformats-officedocument.drawingml.chart+xml"/>
  <Override PartName="/ppt/handoutMasters/handoutMaster1.xml" ContentType="application/vnd.openxmlformats-officedocument.presentationml.handoutMaster+xml"/>
  <Override PartName="/ppt/viewProps.xml" ContentType="application/vnd.openxmlformats-officedocument.presentationml.viewProps+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7015" autoAdjust="0"/>
    <p:restoredTop sz="94660"/>
  </p:normalViewPr>
  <p:slideViewPr>
    <p:cSldViewPr snapToGrid="0">
      <p:cViewPr>
        <p:scale>
          <a:sx n="20" d="100"/>
          <a:sy n="20" d="100"/>
        </p:scale>
        <p:origin x="-54" y="1122"/>
      </p:cViewPr>
      <p:guideLst>
        <p:guide orient="horz" pos="10368"/>
        <p:guide pos="13824"/>
      </p:guideLst>
    </p:cSldViewPr>
  </p:slideViewPr>
  <p:notesTextViewPr>
    <p:cViewPr>
      <p:scale>
        <a:sx n="3" d="2"/>
        <a:sy n="3" d="2"/>
      </p:scale>
      <p:origin x="0" y="0"/>
    </p:cViewPr>
  </p:notesTextViewPr>
  <p:notesViewPr>
    <p:cSldViewPr snapToGrid="0" showGuides="1">
      <p:cViewPr varScale="1">
        <p:scale>
          <a:sx n="65" d="100"/>
          <a:sy n="65" d="100"/>
        </p:scale>
        <p:origin x="2796" y="6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openxmlformats.org/officeDocument/2006/relationships/chartUserShapes" Target="../drawings/drawing1.xml"/><Relationship Id="rId1" Type="http://schemas.openxmlformats.org/officeDocument/2006/relationships/package" Target="../embeddings/Hoja_de_c_lculo_de_Microsoft_Office_Excel1.xlsx"/><Relationship Id="rId4" Type="http://schemas.microsoft.com/office/2011/relationships/chartColorStyle" Target="colors1.xm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vpereyra\Escritorio\VPereyra\An&#225;lisis\Violencia\mantis_859modificado.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vpereyra\Escritorio\VPereyra\2013\Diciembre%202013\9.Actualizacion%20Base%20Violencia%20Domestica\815%20modificado.xls"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autoTitleDeleted val="1"/>
    <c:view3D>
      <c:perspective val="30"/>
    </c:view3D>
    <c:sideWall>
      <c:spPr>
        <a:noFill/>
        <a:ln>
          <a:noFill/>
        </a:ln>
        <a:effectLst/>
      </c:spPr>
    </c:sideWall>
    <c:backWall>
      <c:spPr>
        <a:noFill/>
        <a:ln>
          <a:noFill/>
        </a:ln>
        <a:effectLst/>
      </c:spPr>
    </c:backWall>
    <c:plotArea>
      <c:layout/>
      <c:pie3DChart>
        <c:varyColors val="1"/>
        <c:ser>
          <c:idx val="0"/>
          <c:order val="0"/>
          <c:tx>
            <c:strRef>
              <c:f>Sheet1!$B$1</c:f>
              <c:strCache>
                <c:ptCount val="1"/>
                <c:pt idx="0">
                  <c:v>Tipo de Violencia</c:v>
                </c:pt>
              </c:strCache>
            </c:strRef>
          </c:tx>
          <c:spPr>
            <a:solidFill>
              <a:schemeClr val="accent1"/>
            </a:solidFill>
            <a:ln>
              <a:noFill/>
            </a:ln>
            <a:effectLst/>
          </c:spPr>
          <c:explosion val="25"/>
          <c:dPt>
            <c:idx val="0"/>
            <c:spPr>
              <a:solidFill>
                <a:srgbClr val="92D050"/>
              </a:solidFill>
              <a:ln>
                <a:noFill/>
              </a:ln>
              <a:effectLst/>
            </c:spPr>
          </c:dPt>
          <c:dPt>
            <c:idx val="2"/>
            <c:spPr>
              <a:solidFill>
                <a:srgbClr val="FFFF00"/>
              </a:solidFill>
              <a:ln>
                <a:noFill/>
              </a:ln>
              <a:effectLst/>
            </c:spPr>
          </c:dPt>
          <c:dPt>
            <c:idx val="3"/>
            <c:spPr>
              <a:solidFill>
                <a:srgbClr val="FF0000"/>
              </a:solidFill>
              <a:ln>
                <a:noFill/>
              </a:ln>
              <a:effectLst/>
            </c:spPr>
          </c:dPt>
          <c:dLbls>
            <c:dLbl>
              <c:idx val="0"/>
              <c:layout>
                <c:manualLayout>
                  <c:x val="-8.0559447656798483E-2"/>
                  <c:y val="-0.24397591228605339"/>
                </c:manualLayout>
              </c:layout>
              <c:showVal val="1"/>
            </c:dLbl>
            <c:dLbl>
              <c:idx val="1"/>
              <c:layout>
                <c:manualLayout>
                  <c:x val="-9.7335438537920745E-4"/>
                  <c:y val="-3.6458333333333412E-2"/>
                </c:manualLayout>
              </c:layout>
              <c:showVal val="1"/>
            </c:dLbl>
            <c:dLbl>
              <c:idx val="2"/>
              <c:layout>
                <c:manualLayout>
                  <c:x val="-7.1378497023987032E-17"/>
                  <c:y val="-4.1666666666666692E-2"/>
                </c:manualLayout>
              </c:layout>
              <c:showVal val="1"/>
            </c:dLbl>
            <c:dLbl>
              <c:idx val="3"/>
              <c:layout>
                <c:manualLayout>
                  <c:x val="8.76018946841285E-3"/>
                  <c:y val="-3.9930555555555601E-2"/>
                </c:manualLayout>
              </c:layout>
              <c:showVal val="1"/>
            </c:dLbl>
            <c:spPr>
              <a:noFill/>
              <a:ln>
                <a:noFill/>
              </a:ln>
              <a:effectLst/>
            </c:spPr>
            <c:txPr>
              <a:bodyPr rot="0" vert="horz"/>
              <a:lstStyle/>
              <a:p>
                <a:pPr>
                  <a:defRPr/>
                </a:pPr>
                <a:endParaRPr lang="es-ES"/>
              </a:p>
            </c:txPr>
            <c:showVal val="1"/>
            <c:showLeaderLines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Maltrato Emocional</c:v>
                </c:pt>
                <c:pt idx="1">
                  <c:v>Abuso Sexual</c:v>
                </c:pt>
                <c:pt idx="2">
                  <c:v>Maltrato Físico</c:v>
                </c:pt>
                <c:pt idx="3">
                  <c:v>Necesidades Básicas Insatisfechas o Negligencia</c:v>
                </c:pt>
              </c:strCache>
            </c:strRef>
          </c:cat>
          <c:val>
            <c:numRef>
              <c:f>Sheet1!$B$2:$B$5</c:f>
              <c:numCache>
                <c:formatCode>0%</c:formatCode>
                <c:ptCount val="4"/>
                <c:pt idx="0">
                  <c:v>0.51</c:v>
                </c:pt>
                <c:pt idx="1">
                  <c:v>0.28000000000000008</c:v>
                </c:pt>
                <c:pt idx="2">
                  <c:v>0.15000000000000016</c:v>
                </c:pt>
                <c:pt idx="3">
                  <c:v>6.0000000000000067E-2</c:v>
                </c:pt>
              </c:numCache>
            </c:numRef>
          </c:val>
        </c:ser>
      </c:pie3DChart>
    </c:plotArea>
    <c:plotVisOnly val="1"/>
    <c:dispBlanksAs val="zero"/>
  </c:chart>
  <c:spPr>
    <a:noFill/>
    <a:ln>
      <a:noFill/>
    </a:ln>
    <a:effectLst/>
  </c:spPr>
  <c:txPr>
    <a:bodyPr/>
    <a:lstStyle/>
    <a:p>
      <a:pPr>
        <a:defRPr sz="4000" baseline="0"/>
      </a:pPr>
      <a:endParaRPr lang="es-ES"/>
    </a:p>
  </c:tx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s-ES"/>
  <c:pivotSource>
    <c:name>[mantis_859modificado.xls]Hoja2!Tabla dinámica3</c:name>
    <c:fmtId val="6"/>
  </c:pivotSource>
  <c:chart>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marker>
          <c:symbol val="none"/>
        </c:marker>
      </c:pivotFmt>
      <c:pivotFmt>
        <c:idx val="6"/>
        <c:marker>
          <c:symbol val="none"/>
        </c:marker>
      </c:pivotFmt>
      <c:pivotFmt>
        <c:idx val="7"/>
        <c:marker>
          <c:symbol val="none"/>
        </c:marker>
      </c:pivotFmt>
      <c:pivotFmt>
        <c:idx val="8"/>
        <c:marker>
          <c:symbol val="none"/>
        </c:marker>
      </c:pivotFmt>
      <c:pivotFmt>
        <c:idx val="9"/>
        <c:marker>
          <c:symbol val="none"/>
        </c:marker>
      </c:pivotFmt>
    </c:pivotFmts>
    <c:plotArea>
      <c:layout/>
      <c:barChart>
        <c:barDir val="col"/>
        <c:grouping val="stacked"/>
        <c:ser>
          <c:idx val="0"/>
          <c:order val="0"/>
          <c:tx>
            <c:strRef>
              <c:f>Hoja2!$B$141:$B$142</c:f>
              <c:strCache>
                <c:ptCount val="1"/>
                <c:pt idx="0">
                  <c:v>Personal</c:v>
                </c:pt>
              </c:strCache>
            </c:strRef>
          </c:tx>
          <c:cat>
            <c:strRef>
              <c:f>Hoja2!$A$143:$A$147</c:f>
              <c:strCache>
                <c:ptCount val="4"/>
                <c:pt idx="0">
                  <c:v>Instituciones</c:v>
                </c:pt>
                <c:pt idx="1">
                  <c:v>Poder Judicial</c:v>
                </c:pt>
                <c:pt idx="2">
                  <c:v>Ciudadanía</c:v>
                </c:pt>
                <c:pt idx="3">
                  <c:v>Anónimos</c:v>
                </c:pt>
              </c:strCache>
            </c:strRef>
          </c:cat>
          <c:val>
            <c:numRef>
              <c:f>Hoja2!$B$143:$B$147</c:f>
              <c:numCache>
                <c:formatCode>General</c:formatCode>
                <c:ptCount val="4"/>
                <c:pt idx="0">
                  <c:v>26</c:v>
                </c:pt>
                <c:pt idx="1">
                  <c:v>2</c:v>
                </c:pt>
                <c:pt idx="2">
                  <c:v>48</c:v>
                </c:pt>
              </c:numCache>
            </c:numRef>
          </c:val>
        </c:ser>
        <c:ser>
          <c:idx val="1"/>
          <c:order val="1"/>
          <c:tx>
            <c:strRef>
              <c:f>Hoja2!$C$141:$C$142</c:f>
              <c:strCache>
                <c:ptCount val="1"/>
                <c:pt idx="0">
                  <c:v>Telefónico</c:v>
                </c:pt>
              </c:strCache>
            </c:strRef>
          </c:tx>
          <c:cat>
            <c:strRef>
              <c:f>Hoja2!$A$143:$A$147</c:f>
              <c:strCache>
                <c:ptCount val="4"/>
                <c:pt idx="0">
                  <c:v>Instituciones</c:v>
                </c:pt>
                <c:pt idx="1">
                  <c:v>Poder Judicial</c:v>
                </c:pt>
                <c:pt idx="2">
                  <c:v>Ciudadanía</c:v>
                </c:pt>
                <c:pt idx="3">
                  <c:v>Anónimos</c:v>
                </c:pt>
              </c:strCache>
            </c:strRef>
          </c:cat>
          <c:val>
            <c:numRef>
              <c:f>Hoja2!$C$143:$C$147</c:f>
              <c:numCache>
                <c:formatCode>General</c:formatCode>
                <c:ptCount val="4"/>
                <c:pt idx="0">
                  <c:v>36</c:v>
                </c:pt>
                <c:pt idx="2">
                  <c:v>4</c:v>
                </c:pt>
                <c:pt idx="3">
                  <c:v>17</c:v>
                </c:pt>
              </c:numCache>
            </c:numRef>
          </c:val>
        </c:ser>
        <c:ser>
          <c:idx val="2"/>
          <c:order val="2"/>
          <c:tx>
            <c:strRef>
              <c:f>Hoja2!$D$141:$D$142</c:f>
              <c:strCache>
                <c:ptCount val="1"/>
                <c:pt idx="0">
                  <c:v>Oficio/Expediente</c:v>
                </c:pt>
              </c:strCache>
            </c:strRef>
          </c:tx>
          <c:cat>
            <c:strRef>
              <c:f>Hoja2!$A$143:$A$147</c:f>
              <c:strCache>
                <c:ptCount val="4"/>
                <c:pt idx="0">
                  <c:v>Instituciones</c:v>
                </c:pt>
                <c:pt idx="1">
                  <c:v>Poder Judicial</c:v>
                </c:pt>
                <c:pt idx="2">
                  <c:v>Ciudadanía</c:v>
                </c:pt>
                <c:pt idx="3">
                  <c:v>Anónimos</c:v>
                </c:pt>
              </c:strCache>
            </c:strRef>
          </c:cat>
          <c:val>
            <c:numRef>
              <c:f>Hoja2!$D$143:$D$147</c:f>
              <c:numCache>
                <c:formatCode>General</c:formatCode>
                <c:ptCount val="4"/>
                <c:pt idx="0">
                  <c:v>7</c:v>
                </c:pt>
                <c:pt idx="1">
                  <c:v>87</c:v>
                </c:pt>
              </c:numCache>
            </c:numRef>
          </c:val>
        </c:ser>
        <c:ser>
          <c:idx val="3"/>
          <c:order val="3"/>
          <c:tx>
            <c:strRef>
              <c:f>Hoja2!$E$141:$E$142</c:f>
              <c:strCache>
                <c:ptCount val="1"/>
                <c:pt idx="0">
                  <c:v>Informe</c:v>
                </c:pt>
              </c:strCache>
            </c:strRef>
          </c:tx>
          <c:cat>
            <c:strRef>
              <c:f>Hoja2!$A$143:$A$147</c:f>
              <c:strCache>
                <c:ptCount val="4"/>
                <c:pt idx="0">
                  <c:v>Instituciones</c:v>
                </c:pt>
                <c:pt idx="1">
                  <c:v>Poder Judicial</c:v>
                </c:pt>
                <c:pt idx="2">
                  <c:v>Ciudadanía</c:v>
                </c:pt>
                <c:pt idx="3">
                  <c:v>Anónimos</c:v>
                </c:pt>
              </c:strCache>
            </c:strRef>
          </c:cat>
          <c:val>
            <c:numRef>
              <c:f>Hoja2!$E$143:$E$147</c:f>
              <c:numCache>
                <c:formatCode>General</c:formatCode>
                <c:ptCount val="4"/>
                <c:pt idx="0">
                  <c:v>70</c:v>
                </c:pt>
                <c:pt idx="1">
                  <c:v>4</c:v>
                </c:pt>
                <c:pt idx="2">
                  <c:v>1</c:v>
                </c:pt>
              </c:numCache>
            </c:numRef>
          </c:val>
        </c:ser>
        <c:ser>
          <c:idx val="4"/>
          <c:order val="4"/>
          <c:tx>
            <c:strRef>
              <c:f>Hoja2!$F$141:$F$142</c:f>
              <c:strCache>
                <c:ptCount val="1"/>
                <c:pt idx="0">
                  <c:v>Línea azul</c:v>
                </c:pt>
              </c:strCache>
            </c:strRef>
          </c:tx>
          <c:spPr>
            <a:solidFill>
              <a:schemeClr val="accent1">
                <a:lumMod val="50000"/>
              </a:schemeClr>
            </a:solidFill>
          </c:spPr>
          <c:cat>
            <c:strRef>
              <c:f>Hoja2!$A$143:$A$147</c:f>
              <c:strCache>
                <c:ptCount val="4"/>
                <c:pt idx="0">
                  <c:v>Instituciones</c:v>
                </c:pt>
                <c:pt idx="1">
                  <c:v>Poder Judicial</c:v>
                </c:pt>
                <c:pt idx="2">
                  <c:v>Ciudadanía</c:v>
                </c:pt>
                <c:pt idx="3">
                  <c:v>Anónimos</c:v>
                </c:pt>
              </c:strCache>
            </c:strRef>
          </c:cat>
          <c:val>
            <c:numRef>
              <c:f>Hoja2!$F$143:$F$147</c:f>
              <c:numCache>
                <c:formatCode>General</c:formatCode>
                <c:ptCount val="4"/>
                <c:pt idx="0">
                  <c:v>3</c:v>
                </c:pt>
                <c:pt idx="3">
                  <c:v>3</c:v>
                </c:pt>
              </c:numCache>
            </c:numRef>
          </c:val>
        </c:ser>
        <c:overlap val="100"/>
        <c:axId val="45407616"/>
        <c:axId val="45618304"/>
      </c:barChart>
      <c:catAx>
        <c:axId val="45407616"/>
        <c:scaling>
          <c:orientation val="minMax"/>
        </c:scaling>
        <c:axPos val="b"/>
        <c:tickLblPos val="nextTo"/>
        <c:crossAx val="45618304"/>
        <c:crosses val="autoZero"/>
        <c:auto val="1"/>
        <c:lblAlgn val="ctr"/>
        <c:lblOffset val="100"/>
      </c:catAx>
      <c:valAx>
        <c:axId val="45618304"/>
        <c:scaling>
          <c:orientation val="minMax"/>
        </c:scaling>
        <c:axPos val="l"/>
        <c:majorGridlines/>
        <c:numFmt formatCode="General" sourceLinked="1"/>
        <c:tickLblPos val="nextTo"/>
        <c:crossAx val="45407616"/>
        <c:crosses val="autoZero"/>
        <c:crossBetween val="between"/>
      </c:valAx>
    </c:plotArea>
    <c:legend>
      <c:legendPos val="r"/>
      <c:layout/>
    </c:legend>
    <c:plotVisOnly val="1"/>
  </c:chart>
  <c:txPr>
    <a:bodyPr/>
    <a:lstStyle/>
    <a:p>
      <a:pPr>
        <a:defRPr sz="2800"/>
      </a:pPr>
      <a:endParaRPr lang="es-E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s-ES"/>
  <c:pivotSource>
    <c:name>[815 modificado.xls]Cuadros!Tabla dinámica51</c:name>
    <c:fmtId val="9"/>
  </c:pivotSource>
  <c:chart>
    <c:pivotFmts>
      <c:pivotFmt>
        <c:idx val="0"/>
        <c:marker>
          <c:symbol val="none"/>
        </c:marker>
      </c:pivotFmt>
      <c:pivotFmt>
        <c:idx val="1"/>
        <c:marker>
          <c:symbol val="none"/>
        </c:marker>
      </c:pivotFmt>
      <c:pivotFmt>
        <c:idx val="2"/>
        <c:marker>
          <c:symbol val="none"/>
        </c:marker>
      </c:pivotFmt>
      <c:pivotFmt>
        <c:idx val="3"/>
        <c:marker>
          <c:symbol val="none"/>
        </c:marker>
      </c:pivotFmt>
    </c:pivotFmts>
    <c:plotArea>
      <c:layout/>
      <c:barChart>
        <c:barDir val="col"/>
        <c:grouping val="stacked"/>
        <c:ser>
          <c:idx val="0"/>
          <c:order val="0"/>
          <c:tx>
            <c:strRef>
              <c:f>Cuadros!$B$530:$B$531</c:f>
              <c:strCache>
                <c:ptCount val="1"/>
                <c:pt idx="0">
                  <c:v>Hombres</c:v>
                </c:pt>
              </c:strCache>
            </c:strRef>
          </c:tx>
          <c:cat>
            <c:strRef>
              <c:f>Cuadros!$A$532:$A$537</c:f>
              <c:strCache>
                <c:ptCount val="5"/>
                <c:pt idx="0">
                  <c:v>Menor de 18 años</c:v>
                </c:pt>
                <c:pt idx="1">
                  <c:v>18 a 29</c:v>
                </c:pt>
                <c:pt idx="2">
                  <c:v>30 a 44</c:v>
                </c:pt>
                <c:pt idx="3">
                  <c:v>45 a 59</c:v>
                </c:pt>
                <c:pt idx="4">
                  <c:v>60 o más</c:v>
                </c:pt>
              </c:strCache>
            </c:strRef>
          </c:cat>
          <c:val>
            <c:numRef>
              <c:f>Cuadros!$B$532:$B$537</c:f>
              <c:numCache>
                <c:formatCode>General</c:formatCode>
                <c:ptCount val="5"/>
                <c:pt idx="0">
                  <c:v>51</c:v>
                </c:pt>
                <c:pt idx="1">
                  <c:v>72</c:v>
                </c:pt>
                <c:pt idx="2">
                  <c:v>320</c:v>
                </c:pt>
                <c:pt idx="3">
                  <c:v>181</c:v>
                </c:pt>
                <c:pt idx="4">
                  <c:v>35</c:v>
                </c:pt>
              </c:numCache>
            </c:numRef>
          </c:val>
        </c:ser>
        <c:ser>
          <c:idx val="1"/>
          <c:order val="1"/>
          <c:tx>
            <c:strRef>
              <c:f>Cuadros!$C$530:$C$531</c:f>
              <c:strCache>
                <c:ptCount val="1"/>
                <c:pt idx="0">
                  <c:v>Mujeres</c:v>
                </c:pt>
              </c:strCache>
            </c:strRef>
          </c:tx>
          <c:cat>
            <c:strRef>
              <c:f>Cuadros!$A$532:$A$537</c:f>
              <c:strCache>
                <c:ptCount val="5"/>
                <c:pt idx="0">
                  <c:v>Menor de 18 años</c:v>
                </c:pt>
                <c:pt idx="1">
                  <c:v>18 a 29</c:v>
                </c:pt>
                <c:pt idx="2">
                  <c:v>30 a 44</c:v>
                </c:pt>
                <c:pt idx="3">
                  <c:v>45 a 59</c:v>
                </c:pt>
                <c:pt idx="4">
                  <c:v>60 o más</c:v>
                </c:pt>
              </c:strCache>
            </c:strRef>
          </c:cat>
          <c:val>
            <c:numRef>
              <c:f>Cuadros!$C$532:$C$537</c:f>
              <c:numCache>
                <c:formatCode>General</c:formatCode>
                <c:ptCount val="5"/>
                <c:pt idx="0">
                  <c:v>1</c:v>
                </c:pt>
                <c:pt idx="1">
                  <c:v>46</c:v>
                </c:pt>
                <c:pt idx="2">
                  <c:v>131</c:v>
                </c:pt>
                <c:pt idx="3">
                  <c:v>29</c:v>
                </c:pt>
                <c:pt idx="4">
                  <c:v>5</c:v>
                </c:pt>
              </c:numCache>
            </c:numRef>
          </c:val>
        </c:ser>
        <c:overlap val="100"/>
        <c:axId val="45753472"/>
        <c:axId val="45755008"/>
      </c:barChart>
      <c:catAx>
        <c:axId val="45753472"/>
        <c:scaling>
          <c:orientation val="minMax"/>
        </c:scaling>
        <c:axPos val="b"/>
        <c:tickLblPos val="nextTo"/>
        <c:crossAx val="45755008"/>
        <c:crosses val="autoZero"/>
        <c:auto val="1"/>
        <c:lblAlgn val="ctr"/>
        <c:lblOffset val="100"/>
      </c:catAx>
      <c:valAx>
        <c:axId val="45755008"/>
        <c:scaling>
          <c:orientation val="minMax"/>
        </c:scaling>
        <c:axPos val="l"/>
        <c:majorGridlines/>
        <c:numFmt formatCode="General" sourceLinked="1"/>
        <c:tickLblPos val="nextTo"/>
        <c:crossAx val="45753472"/>
        <c:crosses val="autoZero"/>
        <c:crossBetween val="between"/>
      </c:valAx>
    </c:plotArea>
    <c:legend>
      <c:legendPos val="r"/>
      <c:layout/>
    </c:legend>
    <c:plotVisOnly val="1"/>
  </c:chart>
  <c:txPr>
    <a:bodyPr/>
    <a:lstStyle/>
    <a:p>
      <a:pPr>
        <a:defRPr sz="2800"/>
      </a:pPr>
      <a:endParaRPr lang="es-ES"/>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0.55968</cdr:x>
      <cdr:y>0.76506</cdr:y>
    </cdr:from>
    <cdr:to>
      <cdr:x>0.60208</cdr:x>
      <cdr:y>0.83133</cdr:y>
    </cdr:to>
    <cdr:sp macro="" textlink="">
      <cdr:nvSpPr>
        <cdr:cNvPr id="2" name="25 Rectángulo"/>
        <cdr:cNvSpPr/>
      </cdr:nvSpPr>
      <cdr:spPr>
        <a:xfrm xmlns:a="http://schemas.openxmlformats.org/drawingml/2006/main">
          <a:off x="6352674" y="6112042"/>
          <a:ext cx="481263" cy="529389"/>
        </a:xfrm>
        <a:prstGeom xmlns:a="http://schemas.openxmlformats.org/drawingml/2006/main" prst="rect">
          <a:avLst/>
        </a:prstGeom>
        <a:solidFill xmlns:a="http://schemas.openxmlformats.org/drawingml/2006/main">
          <a:srgbClr val="92D050"/>
        </a:solidFill>
        <a:ln xmlns:a="http://schemas.openxmlformats.org/drawingml/2006/main" w="12700" cap="flat" cmpd="sng" algn="ctr">
          <a:noFill/>
          <a:prstDash val="solid"/>
          <a:miter lim="800000"/>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en-US"/>
          </a:defPPr>
          <a:lvl1pPr marL="0" algn="l" defTabSz="3686861" rtl="0" eaLnBrk="1" latinLnBrk="0" hangingPunct="1">
            <a:defRPr sz="7258" kern="1200">
              <a:solidFill>
                <a:sysClr val="window" lastClr="FFFFFF"/>
              </a:solidFill>
              <a:latin typeface="Arial"/>
            </a:defRPr>
          </a:lvl1pPr>
          <a:lvl2pPr marL="1843430" algn="l" defTabSz="3686861" rtl="0" eaLnBrk="1" latinLnBrk="0" hangingPunct="1">
            <a:defRPr sz="7258" kern="1200">
              <a:solidFill>
                <a:sysClr val="window" lastClr="FFFFFF"/>
              </a:solidFill>
              <a:latin typeface="Arial"/>
            </a:defRPr>
          </a:lvl2pPr>
          <a:lvl3pPr marL="3686861" algn="l" defTabSz="3686861" rtl="0" eaLnBrk="1" latinLnBrk="0" hangingPunct="1">
            <a:defRPr sz="7258" kern="1200">
              <a:solidFill>
                <a:sysClr val="window" lastClr="FFFFFF"/>
              </a:solidFill>
              <a:latin typeface="Arial"/>
            </a:defRPr>
          </a:lvl3pPr>
          <a:lvl4pPr marL="5530291" algn="l" defTabSz="3686861" rtl="0" eaLnBrk="1" latinLnBrk="0" hangingPunct="1">
            <a:defRPr sz="7258" kern="1200">
              <a:solidFill>
                <a:sysClr val="window" lastClr="FFFFFF"/>
              </a:solidFill>
              <a:latin typeface="Arial"/>
            </a:defRPr>
          </a:lvl4pPr>
          <a:lvl5pPr marL="7373722" algn="l" defTabSz="3686861" rtl="0" eaLnBrk="1" latinLnBrk="0" hangingPunct="1">
            <a:defRPr sz="7258" kern="1200">
              <a:solidFill>
                <a:sysClr val="window" lastClr="FFFFFF"/>
              </a:solidFill>
              <a:latin typeface="Arial"/>
            </a:defRPr>
          </a:lvl5pPr>
          <a:lvl6pPr marL="9217152" algn="l" defTabSz="3686861" rtl="0" eaLnBrk="1" latinLnBrk="0" hangingPunct="1">
            <a:defRPr sz="7258" kern="1200">
              <a:solidFill>
                <a:sysClr val="window" lastClr="FFFFFF"/>
              </a:solidFill>
              <a:latin typeface="Arial"/>
            </a:defRPr>
          </a:lvl6pPr>
          <a:lvl7pPr marL="11060582" algn="l" defTabSz="3686861" rtl="0" eaLnBrk="1" latinLnBrk="0" hangingPunct="1">
            <a:defRPr sz="7258" kern="1200">
              <a:solidFill>
                <a:sysClr val="window" lastClr="FFFFFF"/>
              </a:solidFill>
              <a:latin typeface="Arial"/>
            </a:defRPr>
          </a:lvl7pPr>
          <a:lvl8pPr marL="12904013" algn="l" defTabSz="3686861" rtl="0" eaLnBrk="1" latinLnBrk="0" hangingPunct="1">
            <a:defRPr sz="7258" kern="1200">
              <a:solidFill>
                <a:sysClr val="window" lastClr="FFFFFF"/>
              </a:solidFill>
              <a:latin typeface="Arial"/>
            </a:defRPr>
          </a:lvl8pPr>
          <a:lvl9pPr marL="14747443" algn="l" defTabSz="3686861" rtl="0" eaLnBrk="1" latinLnBrk="0" hangingPunct="1">
            <a:defRPr sz="7258" kern="1200">
              <a:solidFill>
                <a:sysClr val="window" lastClr="FFFFFF"/>
              </a:solidFill>
              <a:latin typeface="Arial"/>
            </a:defRPr>
          </a:lvl9pPr>
        </a:lstStyle>
        <a:p xmlns:a="http://schemas.openxmlformats.org/drawingml/2006/main">
          <a:pPr algn="ctr"/>
          <a:endParaRPr lang="es-ES" sz="6000" dirty="0" err="1" smtClean="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pPr/>
              <a:t>5/8/2014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pPr/>
              <a:t>‹Nº›</a:t>
            </a:fld>
            <a:endParaRPr lang="en-US"/>
          </a:p>
        </p:txBody>
      </p:sp>
    </p:spTree>
    <p:extLst>
      <p:ext uri="{BB962C8B-B14F-4D97-AF65-F5344CB8AC3E}">
        <p14:creationId xmlns=""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pPr/>
              <a:t>5/8/2014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pPr/>
              <a:t>‹Nº›</a:t>
            </a:fld>
            <a:endParaRPr lang="en-US"/>
          </a:p>
        </p:txBody>
      </p:sp>
    </p:spTree>
    <p:extLst>
      <p:ext uri="{BB962C8B-B14F-4D97-AF65-F5344CB8AC3E}">
        <p14:creationId xmlns=""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óster">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45" name="Rectangle 44"/>
          <p:cNvSpPr/>
          <p:nvPr/>
        </p:nvSpPr>
        <p:spPr>
          <a:xfrm>
            <a:off x="685800" y="14798040"/>
            <a:ext cx="4572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685800" y="23301960"/>
            <a:ext cx="457200" cy="9144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101"/>
          <p:cNvSpPr>
            <a:spLocks noChangeArrowheads="1"/>
          </p:cNvSpPr>
          <p:nvPr userDrawn="1"/>
        </p:nvSpPr>
        <p:spPr bwMode="auto">
          <a:xfrm>
            <a:off x="1" y="32004000"/>
            <a:ext cx="43891200" cy="914400"/>
          </a:xfrm>
          <a:prstGeom prst="rect">
            <a:avLst/>
          </a:prstGeom>
          <a:solidFill>
            <a:schemeClr val="accent2">
              <a:lumMod val="60000"/>
              <a:lumOff val="40000"/>
            </a:schemeClr>
          </a:solidFill>
          <a:ln>
            <a:noFill/>
          </a:ln>
          <a:effectLst/>
        </p:spPr>
        <p:txBody>
          <a:bodyPr wrap="none" anchor="ctr"/>
          <a:lstStyle/>
          <a:p>
            <a:pPr algn="l" defTabSz="3685032">
              <a:buNone/>
            </a:pPr>
            <a:r>
              <a:rPr lang="en-US" sz="7260" b="0" i="0">
                <a:latin typeface="Arial"/>
                <a:ea typeface="+mn-ea"/>
                <a:cs typeface="+mn-cs"/>
              </a:rPr>
              <a:t>`</a:t>
            </a:r>
          </a:p>
        </p:txBody>
      </p:sp>
      <p:sp>
        <p:nvSpPr>
          <p:cNvPr id="59" name="Line 112"/>
          <p:cNvSpPr>
            <a:spLocks noChangeShapeType="1"/>
          </p:cNvSpPr>
          <p:nvPr userDrawn="1"/>
        </p:nvSpPr>
        <p:spPr bwMode="white">
          <a:xfrm>
            <a:off x="0" y="32004000"/>
            <a:ext cx="43891200" cy="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 name="Rectangle 42"/>
          <p:cNvSpPr/>
          <p:nvPr userDrawn="1"/>
        </p:nvSpPr>
        <p:spPr bwMode="white">
          <a:xfrm>
            <a:off x="29591222"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userDrawn="1"/>
        </p:nvSpPr>
        <p:spPr bwMode="white">
          <a:xfrm>
            <a:off x="15363158"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userDrawn="1"/>
        </p:nvSpPr>
        <p:spPr bwMode="white">
          <a:xfrm>
            <a:off x="1116805"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685800" y="6172200"/>
            <a:ext cx="457200" cy="914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101"/>
          <p:cNvSpPr>
            <a:spLocks noChangeArrowheads="1"/>
          </p:cNvSpPr>
          <p:nvPr userDrawn="1"/>
        </p:nvSpPr>
        <p:spPr bwMode="auto">
          <a:xfrm>
            <a:off x="1143001" y="3886200"/>
            <a:ext cx="42748200" cy="1600200"/>
          </a:xfrm>
          <a:prstGeom prst="rect">
            <a:avLst/>
          </a:prstGeom>
          <a:solidFill>
            <a:schemeClr val="accent2">
              <a:lumMod val="20000"/>
              <a:lumOff val="80000"/>
            </a:schemeClr>
          </a:solidFill>
          <a:ln>
            <a:noFill/>
          </a:ln>
          <a:effectLst/>
        </p:spPr>
        <p:txBody>
          <a:bodyPr wrap="none" anchor="ctr"/>
          <a:lstStyle/>
          <a:p>
            <a:endParaRPr lang="en-US"/>
          </a:p>
        </p:txBody>
      </p:sp>
      <p:sp>
        <p:nvSpPr>
          <p:cNvPr id="6" name="Title 5"/>
          <p:cNvSpPr>
            <a:spLocks noGrp="1"/>
          </p:cNvSpPr>
          <p:nvPr userDrawn="1">
            <p:ph type="title"/>
          </p:nvPr>
        </p:nvSpPr>
        <p:spPr/>
        <p:txBody>
          <a:bodyPr/>
          <a:lstStyle/>
          <a:p>
            <a:r>
              <a:rPr lang="es-ES" smtClean="0"/>
              <a:t>Haga clic para modificar el estilo de título del patrón</a:t>
            </a:r>
            <a:endParaRPr lang="en-US"/>
          </a:p>
        </p:txBody>
      </p:sp>
      <p:sp>
        <p:nvSpPr>
          <p:cNvPr id="31" name="Text Placeholder 6"/>
          <p:cNvSpPr>
            <a:spLocks noGrp="1"/>
          </p:cNvSpPr>
          <p:nvPr userDrawn="1">
            <p:ph type="body" sz="quarter" idx="36"/>
          </p:nvPr>
        </p:nvSpPr>
        <p:spPr bwMode="auto">
          <a:xfrm>
            <a:off x="2209800" y="4083469"/>
            <a:ext cx="35661600" cy="1276992"/>
          </a:xfrm>
        </p:spPr>
        <p:txBody>
          <a:bodyPr anchor="ctr">
            <a:noAutofit/>
          </a:bodyPr>
          <a:lstStyle>
            <a:lvl1pPr marL="0" indent="0">
              <a:spcBef>
                <a:spcPts val="0"/>
              </a:spcBef>
              <a:buNone/>
              <a:defRPr sz="2400">
                <a:solidFill>
                  <a:schemeClr val="tx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s-ES" smtClean="0"/>
              <a:t>Haga clic para modificar el estilo de texto del patrón</a:t>
            </a:r>
          </a:p>
        </p:txBody>
      </p:sp>
      <p:sp>
        <p:nvSpPr>
          <p:cNvPr id="7" name="Text Placeholder 6"/>
          <p:cNvSpPr>
            <a:spLocks noGrp="1"/>
          </p:cNvSpPr>
          <p:nvPr userDrawn="1">
            <p:ph type="body" sz="quarter" idx="13" hasCustomPrompt="1"/>
          </p:nvPr>
        </p:nvSpPr>
        <p:spPr>
          <a:xfrm>
            <a:off x="1170431" y="6172200"/>
            <a:ext cx="13044367" cy="914400"/>
          </a:xfrm>
          <a:prstGeom prst="rect">
            <a:avLst/>
          </a:prstGeom>
          <a:solidFill>
            <a:schemeClr val="tx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userDrawn="1">
            <p:ph sz="quarter" idx="24" hasCustomPrompt="1"/>
          </p:nvPr>
        </p:nvSpPr>
        <p:spPr>
          <a:xfrm>
            <a:off x="1174552" y="7086600"/>
            <a:ext cx="13048488" cy="684082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userDrawn="1">
            <p:ph type="body" sz="quarter" idx="17" hasCustomPrompt="1"/>
          </p:nvPr>
        </p:nvSpPr>
        <p:spPr>
          <a:xfrm>
            <a:off x="1170431" y="14798040"/>
            <a:ext cx="13048488" cy="914400"/>
          </a:xfrm>
          <a:prstGeom prst="rect">
            <a:avLst/>
          </a:prstGeom>
          <a:solidFill>
            <a:schemeClr val="accent5"/>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userDrawn="1">
            <p:ph sz="quarter" idx="25" hasCustomPrompt="1"/>
          </p:nvPr>
        </p:nvSpPr>
        <p:spPr>
          <a:xfrm>
            <a:off x="1174552" y="15712439"/>
            <a:ext cx="13048488" cy="7440169"/>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userDrawn="1">
            <p:ph type="body" sz="quarter" idx="19" hasCustomPrompt="1"/>
          </p:nvPr>
        </p:nvSpPr>
        <p:spPr>
          <a:xfrm>
            <a:off x="1170431" y="23301960"/>
            <a:ext cx="13048488" cy="914400"/>
          </a:xfrm>
          <a:prstGeom prst="rect">
            <a:avLst/>
          </a:prstGeom>
          <a:solidFill>
            <a:schemeClr val="accent2">
              <a:lumMod val="75000"/>
            </a:schemeClr>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userDrawn="1">
            <p:ph sz="quarter" idx="26" hasCustomPrompt="1"/>
          </p:nvPr>
        </p:nvSpPr>
        <p:spPr>
          <a:xfrm>
            <a:off x="1174552" y="24216361"/>
            <a:ext cx="13048488" cy="726338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userDrawn="1">
            <p:ph type="body" sz="quarter" idx="21" hasCustomPrompt="1"/>
          </p:nvPr>
        </p:nvSpPr>
        <p:spPr>
          <a:xfrm>
            <a:off x="15416784" y="6172200"/>
            <a:ext cx="13048488" cy="914400"/>
          </a:xfrm>
          <a:prstGeom prst="rect">
            <a:avLst/>
          </a:prstGeom>
          <a:solidFill>
            <a:schemeClr val="accent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userDrawn="1">
            <p:ph sz="quarter" idx="27" hasCustomPrompt="1"/>
          </p:nvPr>
        </p:nvSpPr>
        <p:spPr>
          <a:xfrm>
            <a:off x="15416784" y="7086600"/>
            <a:ext cx="13048488" cy="492612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userDrawn="1">
            <p:ph sz="quarter" idx="23" hasCustomPrompt="1"/>
          </p:nvPr>
        </p:nvSpPr>
        <p:spPr>
          <a:xfrm>
            <a:off x="15416784" y="12456478"/>
            <a:ext cx="13048488" cy="6172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57" name="Content Placeholder 17"/>
          <p:cNvSpPr>
            <a:spLocks noGrp="1"/>
          </p:cNvSpPr>
          <p:nvPr>
            <p:ph sz="quarter" idx="37" hasCustomPrompt="1"/>
          </p:nvPr>
        </p:nvSpPr>
        <p:spPr>
          <a:xfrm>
            <a:off x="15416784" y="19072430"/>
            <a:ext cx="13048488" cy="3918814"/>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4" name="Text Placeholder 6"/>
          <p:cNvSpPr>
            <a:spLocks noGrp="1"/>
          </p:cNvSpPr>
          <p:nvPr userDrawn="1">
            <p:ph type="body" sz="quarter" idx="29" hasCustomPrompt="1"/>
          </p:nvPr>
        </p:nvSpPr>
        <p:spPr>
          <a:xfrm>
            <a:off x="15416784" y="2330196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userDrawn="1">
            <p:ph sz="quarter" idx="30" hasCustomPrompt="1"/>
          </p:nvPr>
        </p:nvSpPr>
        <p:spPr>
          <a:xfrm>
            <a:off x="15416784"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userDrawn="1">
            <p:ph type="body" sz="quarter" idx="31" hasCustomPrompt="1"/>
          </p:nvPr>
        </p:nvSpPr>
        <p:spPr>
          <a:xfrm>
            <a:off x="29644848" y="617220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userDrawn="1">
            <p:ph sz="quarter" idx="32" hasCustomPrompt="1"/>
          </p:nvPr>
        </p:nvSpPr>
        <p:spPr>
          <a:xfrm>
            <a:off x="29644848" y="7086600"/>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userDrawn="1">
            <p:ph sz="quarter" idx="33" hasCustomPrompt="1"/>
          </p:nvPr>
        </p:nvSpPr>
        <p:spPr>
          <a:xfrm>
            <a:off x="29644848" y="15251886"/>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userDrawn="1">
            <p:ph type="body" sz="quarter" idx="34" hasCustomPrompt="1"/>
          </p:nvPr>
        </p:nvSpPr>
        <p:spPr>
          <a:xfrm>
            <a:off x="29644848" y="23301960"/>
            <a:ext cx="13048488" cy="914400"/>
          </a:xfrm>
          <a:prstGeom prst="rect">
            <a:avLst/>
          </a:prstGeom>
          <a:solidFill>
            <a:schemeClr val="accent3"/>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userDrawn="1">
            <p:ph sz="quarter" idx="35" hasCustomPrompt="1"/>
          </p:nvPr>
        </p:nvSpPr>
        <p:spPr>
          <a:xfrm>
            <a:off x="29644848"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44302680" y="-1"/>
            <a:ext cx="12694920" cy="3728720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algn="l" defTabSz="3685032">
              <a:spcBef>
                <a:spcPts val="1200"/>
              </a:spcBef>
              <a:buNone/>
            </a:pPr>
            <a:r>
              <a:rPr lang="es-ES" sz="9600" kern="1200" noProof="1" smtClean="0">
                <a:solidFill>
                  <a:prstClr val="white">
                    <a:lumMod val="50000"/>
                  </a:prstClr>
                </a:solidFill>
                <a:latin typeface="Calibri Light" panose="020F0302020204030204" pitchFamily="34" charset="0"/>
                <a:ea typeface="+mn-ea"/>
                <a:cs typeface="Calibri" panose="020F0502020204030204" pitchFamily="34" charset="0"/>
              </a:rPr>
              <a:t>Impresión:</a:t>
            </a:r>
          </a:p>
          <a:p>
            <a:pPr algn="l" defTabSz="3685032">
              <a:spcBef>
                <a:spcPts val="1200"/>
              </a:spcBef>
              <a:buNone/>
            </a:pPr>
            <a:r>
              <a:rPr lang="es-ES" sz="6600" kern="1200" baseline="0" noProof="1" smtClean="0">
                <a:solidFill>
                  <a:prstClr val="white">
                    <a:lumMod val="50000"/>
                  </a:prstClr>
                </a:solidFill>
                <a:latin typeface="Calibri Light" panose="020F0302020204030204" pitchFamily="34" charset="0"/>
                <a:ea typeface="+mn-ea"/>
                <a:cs typeface="Calibri" panose="020F0502020204030204" pitchFamily="34" charset="0"/>
              </a:rPr>
              <a:t>Este póster tiene un ancho de 122 cm y una altura de 92 cm. Está diseñado para imprimirse en una impresora de formato grande.</a:t>
            </a:r>
          </a:p>
          <a:p>
            <a:pPr algn="l" defTabSz="3685032">
              <a:spcBef>
                <a:spcPts val="300"/>
              </a:spcBef>
              <a:buNone/>
            </a:pPr>
            <a:endParaRPr lang="es-ES" sz="6000" noProof="1" smtClean="0">
              <a:latin typeface="Calibri Light"/>
              <a:cs typeface="Calibri"/>
            </a:endParaRPr>
          </a:p>
          <a:p>
            <a:pPr algn="l" defTabSz="3685032">
              <a:spcBef>
                <a:spcPts val="1200"/>
              </a:spcBef>
              <a:buNone/>
            </a:pPr>
            <a:r>
              <a:rPr lang="es-ES" sz="8800" kern="1200" noProof="1" smtClean="0">
                <a:solidFill>
                  <a:prstClr val="white">
                    <a:lumMod val="50000"/>
                  </a:prstClr>
                </a:solidFill>
                <a:latin typeface="Calibri Light" panose="020F0302020204030204" pitchFamily="34" charset="0"/>
                <a:ea typeface="+mn-ea"/>
                <a:cs typeface="Calibri" panose="020F0502020204030204" pitchFamily="34" charset="0"/>
              </a:rPr>
              <a:t>Personalizar el contenido:</a:t>
            </a:r>
          </a:p>
          <a:p>
            <a:pPr algn="l" defTabSz="3685032">
              <a:spcBef>
                <a:spcPts val="1200"/>
              </a:spcBef>
              <a:buNone/>
            </a:pPr>
            <a:r>
              <a:rPr lang="es-ES" sz="6600" kern="1200" baseline="0" noProof="1" smtClean="0">
                <a:solidFill>
                  <a:prstClr val="white">
                    <a:lumMod val="50000"/>
                  </a:prstClr>
                </a:solidFill>
                <a:latin typeface="Calibri Light" panose="020F0302020204030204" pitchFamily="34" charset="0"/>
                <a:ea typeface="+mn-ea"/>
                <a:cs typeface="Calibri" panose="020F0502020204030204" pitchFamily="34" charset="0"/>
              </a:rPr>
              <a:t>Los marcadores de posición de este póster ya tienen formato. Especifique los marcadores de posición para agregar texto o haga clic en un icono para agregar una tabla, un gráfico, un gráfico SmartArt, una imagen o un archivo multimedia.</a:t>
            </a:r>
          </a:p>
          <a:p>
            <a:pPr algn="l" defTabSz="3685032">
              <a:spcBef>
                <a:spcPts val="2400"/>
              </a:spcBef>
              <a:buNone/>
            </a:pPr>
            <a:r>
              <a:rPr lang="es-ES" sz="6600" kern="1200" baseline="0" noProof="1" smtClean="0">
                <a:solidFill>
                  <a:prstClr val="white">
                    <a:lumMod val="50000"/>
                  </a:prstClr>
                </a:solidFill>
                <a:latin typeface="Calibri Light" panose="020F0302020204030204" pitchFamily="34" charset="0"/>
                <a:ea typeface="+mn-ea"/>
                <a:cs typeface="Calibri" panose="020F0502020204030204" pitchFamily="34" charset="0"/>
              </a:rPr>
              <a:t>Para agregar o quitar viñetas del texto, haga clic en el botón Viñetas de la pestaña Inicio.</a:t>
            </a:r>
          </a:p>
          <a:p>
            <a:pPr algn="l" defTabSz="3685032">
              <a:spcBef>
                <a:spcPts val="2400"/>
              </a:spcBef>
              <a:buNone/>
            </a:pPr>
            <a:r>
              <a:rPr lang="es-ES" sz="6600" kern="1200" baseline="0" noProof="1" smtClean="0">
                <a:solidFill>
                  <a:prstClr val="white">
                    <a:lumMod val="50000"/>
                  </a:prstClr>
                </a:solidFill>
                <a:latin typeface="Calibri Light" panose="020F0302020204030204" pitchFamily="34" charset="0"/>
                <a:ea typeface="+mn-ea"/>
                <a:cs typeface="Calibri" panose="020F0502020204030204" pitchFamily="34" charset="0"/>
              </a:rPr>
              <a:t>Si necesita más marcadores de posición para títulos, contenido o texto del cuerpo, haga una copia de lo que necesite y arrástrela a su posición. Las guías inteligentes de PowerPoint le ayudarán a alinearla con el resto del contenido.</a:t>
            </a:r>
          </a:p>
          <a:p>
            <a:pPr algn="l" defTabSz="3685032">
              <a:spcBef>
                <a:spcPts val="2400"/>
              </a:spcBef>
              <a:buNone/>
            </a:pPr>
            <a:r>
              <a:rPr lang="es-ES" sz="6600" kern="1200" baseline="0" noProof="1" smtClean="0">
                <a:solidFill>
                  <a:prstClr val="white">
                    <a:lumMod val="50000"/>
                  </a:prstClr>
                </a:solidFill>
                <a:latin typeface="Calibri Light" panose="020F0302020204030204" pitchFamily="34" charset="0"/>
                <a:ea typeface="+mn-ea"/>
                <a:cs typeface="Calibri" panose="020F0502020204030204" pitchFamily="34" charset="0"/>
              </a:rPr>
              <a:t>¿Desea usar sus propias imágenes en lugar de las nuestras? No hay problema. Simplemente haga clic con el botón secundario en una imagen y elija Cambiar imagen. Arrastre una esquina para conservar la relación de aspecto de las imágenes cuando cambie su tamaño.</a:t>
            </a:r>
            <a:endParaRPr lang="es-ES" sz="6600" kern="1200" baseline="0" noProof="1">
              <a:solidFill>
                <a:prstClr val="white">
                  <a:lumMod val="50000"/>
                </a:prstClr>
              </a:solidFill>
              <a:latin typeface="Calibri Light" panose="020F0302020204030204" pitchFamily="34" charset="0"/>
              <a:ea typeface="+mn-ea"/>
              <a:cs typeface="Calibri" panose="020F0502020204030204" pitchFamily="34" charset="0"/>
            </a:endParaRPr>
          </a:p>
        </p:txBody>
      </p:sp>
      <p:sp>
        <p:nvSpPr>
          <p:cNvPr id="40" name="Line 115"/>
          <p:cNvSpPr>
            <a:spLocks noChangeShapeType="1"/>
          </p:cNvSpPr>
          <p:nvPr/>
        </p:nvSpPr>
        <p:spPr bwMode="white">
          <a:xfrm>
            <a:off x="1143000" y="6172200"/>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 name="Line 115"/>
          <p:cNvSpPr>
            <a:spLocks noChangeShapeType="1"/>
          </p:cNvSpPr>
          <p:nvPr/>
        </p:nvSpPr>
        <p:spPr bwMode="white">
          <a:xfrm>
            <a:off x="1143000" y="23301960"/>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 name="Rectangle 48"/>
          <p:cNvSpPr/>
          <p:nvPr userDrawn="1"/>
        </p:nvSpPr>
        <p:spPr>
          <a:xfrm>
            <a:off x="14927686" y="6172200"/>
            <a:ext cx="4572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Line 115"/>
          <p:cNvSpPr>
            <a:spLocks noChangeShapeType="1"/>
          </p:cNvSpPr>
          <p:nvPr userDrawn="1"/>
        </p:nvSpPr>
        <p:spPr bwMode="white">
          <a:xfrm>
            <a:off x="15387315" y="6172200"/>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Rectangle 50"/>
          <p:cNvSpPr/>
          <p:nvPr userDrawn="1"/>
        </p:nvSpPr>
        <p:spPr>
          <a:xfrm>
            <a:off x="29138880" y="6172200"/>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Line 115"/>
          <p:cNvSpPr>
            <a:spLocks noChangeShapeType="1"/>
          </p:cNvSpPr>
          <p:nvPr userDrawn="1"/>
        </p:nvSpPr>
        <p:spPr bwMode="white">
          <a:xfrm>
            <a:off x="29596080" y="6172200"/>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 name="Rectangle 52"/>
          <p:cNvSpPr/>
          <p:nvPr userDrawn="1"/>
        </p:nvSpPr>
        <p:spPr>
          <a:xfrm>
            <a:off x="29141928" y="23298912"/>
            <a:ext cx="4572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Line 115"/>
          <p:cNvSpPr>
            <a:spLocks noChangeShapeType="1"/>
          </p:cNvSpPr>
          <p:nvPr userDrawn="1"/>
        </p:nvSpPr>
        <p:spPr bwMode="white">
          <a:xfrm>
            <a:off x="29596080" y="23298912"/>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 name="Rectangle 54"/>
          <p:cNvSpPr/>
          <p:nvPr userDrawn="1"/>
        </p:nvSpPr>
        <p:spPr>
          <a:xfrm>
            <a:off x="14932152" y="23298912"/>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Line 115"/>
          <p:cNvSpPr>
            <a:spLocks noChangeShapeType="1"/>
          </p:cNvSpPr>
          <p:nvPr userDrawn="1"/>
        </p:nvSpPr>
        <p:spPr bwMode="white">
          <a:xfrm>
            <a:off x="15389352" y="23298912"/>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Date Placeholder 2"/>
          <p:cNvSpPr>
            <a:spLocks noGrp="1"/>
          </p:cNvSpPr>
          <p:nvPr userDrawn="1">
            <p:ph type="dt" sz="half" idx="10"/>
          </p:nvPr>
        </p:nvSpPr>
        <p:spPr/>
        <p:txBody>
          <a:bodyPr/>
          <a:lstStyle/>
          <a:p>
            <a:fld id="{ECAA57DF-1C19-4726-AB84-014692BAD8F5}" type="datetimeFigureOut">
              <a:rPr lang="en-US" smtClean="0"/>
              <a:pPr/>
              <a:t>5/8/2014</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91B4C631-C489-4C11-812F-2172FBEAE82B}" type="slidenum">
              <a:rPr lang="en-US" smtClean="0"/>
              <a:pPr/>
              <a:t>‹Nº›</a:t>
            </a:fld>
            <a:endParaRPr lang="en-US"/>
          </a:p>
        </p:txBody>
      </p:sp>
      <p:sp>
        <p:nvSpPr>
          <p:cNvPr id="46" name="Line 115"/>
          <p:cNvSpPr>
            <a:spLocks noChangeShapeType="1"/>
          </p:cNvSpPr>
          <p:nvPr/>
        </p:nvSpPr>
        <p:spPr bwMode="white">
          <a:xfrm>
            <a:off x="1143000" y="14798040"/>
            <a:ext cx="0" cy="91440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 xmlns:p14="http://schemas.microsoft.com/office/powerpoint/2010/main" val="145907722"/>
      </p:ext>
    </p:extLst>
  </p:cSld>
  <p:clrMapOvr>
    <a:masterClrMapping/>
  </p:clrMapOvr>
  <p:extLst mod="1">
    <p:ext uri="{DCECCB84-F9BA-43D5-87BE-67443E8EF086}">
      <p15:sldGuideLst xmlns=""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04"/>
          <p:cNvSpPr>
            <a:spLocks noChangeArrowheads="1"/>
          </p:cNvSpPr>
          <p:nvPr/>
        </p:nvSpPr>
        <p:spPr bwMode="auto">
          <a:xfrm flipH="1">
            <a:off x="685800" y="0"/>
            <a:ext cx="457200" cy="3886200"/>
          </a:xfrm>
          <a:prstGeom prst="rect">
            <a:avLst/>
          </a:prstGeom>
          <a:solidFill>
            <a:schemeClr val="accent2"/>
          </a:solidFill>
          <a:ln>
            <a:noFill/>
          </a:ln>
          <a:effectLst/>
        </p:spPr>
        <p:txBody>
          <a:bodyPr wrap="none" anchor="ctr"/>
          <a:lstStyle/>
          <a:p>
            <a:endParaRPr lang="en-US"/>
          </a:p>
        </p:txBody>
      </p:sp>
      <p:sp>
        <p:nvSpPr>
          <p:cNvPr id="7" name="Rectangle 6"/>
          <p:cNvSpPr/>
          <p:nvPr/>
        </p:nvSpPr>
        <p:spPr bwMode="auto">
          <a:xfrm>
            <a:off x="1142999" y="0"/>
            <a:ext cx="42748200" cy="38862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2209800" y="1219260"/>
            <a:ext cx="35661600" cy="251454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5/8/2014</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‹Nº›</a:t>
            </a:fld>
            <a:endParaRPr lang="en-US"/>
          </a:p>
        </p:txBody>
      </p:sp>
      <p:grpSp>
        <p:nvGrpSpPr>
          <p:cNvPr id="8" name="Group 7"/>
          <p:cNvGrpSpPr/>
          <p:nvPr/>
        </p:nvGrpSpPr>
        <p:grpSpPr bwMode="white">
          <a:xfrm>
            <a:off x="1143000" y="0"/>
            <a:ext cx="42748200" cy="5513832"/>
            <a:chOff x="1143000" y="0"/>
            <a:chExt cx="42748200" cy="5513832"/>
          </a:xfrm>
        </p:grpSpPr>
        <p:sp>
          <p:nvSpPr>
            <p:cNvPr id="9" name="Line 112"/>
            <p:cNvSpPr>
              <a:spLocks noChangeShapeType="1"/>
            </p:cNvSpPr>
            <p:nvPr userDrawn="1"/>
          </p:nvSpPr>
          <p:spPr bwMode="white">
            <a:xfrm>
              <a:off x="1143000" y="3899217"/>
              <a:ext cx="42748200" cy="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Line 115"/>
            <p:cNvSpPr>
              <a:spLocks noChangeShapeType="1"/>
            </p:cNvSpPr>
            <p:nvPr userDrawn="1"/>
          </p:nvSpPr>
          <p:spPr bwMode="white">
            <a:xfrm>
              <a:off x="1143000" y="0"/>
              <a:ext cx="0" cy="5513832"/>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Line 112"/>
            <p:cNvSpPr>
              <a:spLocks noChangeShapeType="1"/>
            </p:cNvSpPr>
            <p:nvPr userDrawn="1"/>
          </p:nvSpPr>
          <p:spPr bwMode="white">
            <a:xfrm>
              <a:off x="1143000" y="5486400"/>
              <a:ext cx="42748200" cy="0"/>
            </a:xfrm>
            <a:prstGeom prst="line">
              <a:avLst/>
            </a:prstGeom>
            <a:noFill/>
            <a:ln w="57150">
              <a:solidFill>
                <a:schemeClr val="bg1"/>
              </a:solidFill>
              <a:miter lim="800000"/>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000" b="1" kern="1200">
          <a:solidFill>
            <a:schemeClr val="tx2"/>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Imagen 73"/>
          <p:cNvPicPr>
            <a:picLocks noChangeAspect="1"/>
          </p:cNvPicPr>
          <p:nvPr/>
        </p:nvPicPr>
        <p:blipFill>
          <a:blip r:embed="rId2" cstate="print"/>
          <a:stretch>
            <a:fillRect/>
          </a:stretch>
        </p:blipFill>
        <p:spPr>
          <a:xfrm>
            <a:off x="40570484" y="0"/>
            <a:ext cx="1750981" cy="3801979"/>
          </a:xfrm>
          <a:prstGeom prst="rect">
            <a:avLst/>
          </a:prstGeom>
        </p:spPr>
      </p:pic>
      <p:sp>
        <p:nvSpPr>
          <p:cNvPr id="4" name="Título 3"/>
          <p:cNvSpPr>
            <a:spLocks noGrp="1"/>
          </p:cNvSpPr>
          <p:nvPr>
            <p:ph type="title"/>
          </p:nvPr>
        </p:nvSpPr>
        <p:spPr>
          <a:xfrm>
            <a:off x="1872916" y="770021"/>
            <a:ext cx="35661600" cy="3589421"/>
          </a:xfrm>
        </p:spPr>
        <p:txBody>
          <a:bodyPr>
            <a:normAutofit fontScale="90000"/>
          </a:bodyPr>
          <a:lstStyle/>
          <a:p>
            <a:r>
              <a:rPr lang="es-ES" cap="all" dirty="0" smtClean="0"/>
              <a:t/>
            </a:r>
            <a:br>
              <a:rPr lang="es-ES" cap="all" dirty="0" smtClean="0"/>
            </a:br>
            <a:r>
              <a:rPr lang="es-ES" dirty="0" smtClean="0"/>
              <a:t> </a:t>
            </a: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cap="all" dirty="0" smtClean="0"/>
              <a:t/>
            </a:r>
            <a:br>
              <a:rPr lang="es-ES" cap="all" dirty="0" smtClean="0"/>
            </a:br>
            <a:r>
              <a:rPr lang="es-ES" sz="8900" cap="all" dirty="0" smtClean="0"/>
              <a:t>INFANCIA Y ADOLESCENCIA EN SITUACIÓN DE Violencia </a:t>
            </a:r>
            <a:br>
              <a:rPr lang="es-ES" sz="8900" cap="all" dirty="0" smtClean="0"/>
            </a:br>
            <a:r>
              <a:rPr lang="es-ES" sz="8900" cap="all" dirty="0" smtClean="0"/>
              <a:t>año 2013 </a:t>
            </a:r>
            <a:r>
              <a:rPr lang="es-ES" dirty="0" smtClean="0"/>
              <a:t/>
            </a:r>
            <a:br>
              <a:rPr lang="es-ES" dirty="0" smtClean="0"/>
            </a:br>
            <a:endParaRPr lang="es-ES" sz="8000" b="1" i="0" noProof="1">
              <a:solidFill>
                <a:srgbClr val="256693"/>
              </a:solidFill>
              <a:latin typeface="Arial Black"/>
              <a:ea typeface="+mj-ea"/>
              <a:cs typeface="+mj-cs"/>
            </a:endParaRPr>
          </a:p>
        </p:txBody>
      </p:sp>
      <p:sp>
        <p:nvSpPr>
          <p:cNvPr id="23" name="Marcador de posición de texto 22"/>
          <p:cNvSpPr>
            <a:spLocks noGrp="1"/>
          </p:cNvSpPr>
          <p:nvPr>
            <p:ph type="body" sz="quarter" idx="36"/>
          </p:nvPr>
        </p:nvSpPr>
        <p:spPr/>
        <p:txBody>
          <a:bodyPr/>
          <a:lstStyle/>
          <a:p>
            <a:pPr>
              <a:spcBef>
                <a:spcPts val="1200"/>
              </a:spcBef>
            </a:pPr>
            <a:r>
              <a:rPr lang="es-ES" sz="4400" noProof="1" smtClean="0"/>
              <a:t>S.I.P.I. </a:t>
            </a:r>
            <a:r>
              <a:rPr lang="es-ES" sz="4400" b="0" i="0" noProof="1" smtClean="0">
                <a:solidFill>
                  <a:schemeClr val="tx1"/>
                </a:solidFill>
                <a:latin typeface="Arial"/>
              </a:rPr>
              <a:t>Sistema de Información Para la Infancia</a:t>
            </a:r>
            <a:endParaRPr lang="es-ES" sz="4400" noProof="1" smtClean="0"/>
          </a:p>
        </p:txBody>
      </p:sp>
      <p:sp>
        <p:nvSpPr>
          <p:cNvPr id="5" name="Marcador de posición de texto 4"/>
          <p:cNvSpPr>
            <a:spLocks noGrp="1"/>
          </p:cNvSpPr>
          <p:nvPr>
            <p:ph type="body" sz="quarter" idx="13"/>
          </p:nvPr>
        </p:nvSpPr>
        <p:spPr/>
        <p:txBody>
          <a:bodyPr/>
          <a:lstStyle/>
          <a:p>
            <a:pPr marL="0" indent="0" algn="l" defTabSz="4389120">
              <a:lnSpc>
                <a:spcPct val="100000"/>
              </a:lnSpc>
              <a:spcBef>
                <a:spcPts val="1200"/>
              </a:spcBef>
              <a:buNone/>
            </a:pPr>
            <a:r>
              <a:rPr lang="es-ES" sz="5400" noProof="1" smtClean="0">
                <a:latin typeface="Arial Black"/>
              </a:rPr>
              <a:t>Población atendida y Proyectos</a:t>
            </a:r>
            <a:endParaRPr lang="es-ES" sz="5400" b="0" i="0" baseline="0" noProof="1">
              <a:solidFill>
                <a:schemeClr val="bg1"/>
              </a:solidFill>
              <a:latin typeface="Arial Black"/>
              <a:ea typeface="+mn-ea"/>
              <a:cs typeface="+mn-cs"/>
            </a:endParaRPr>
          </a:p>
        </p:txBody>
      </p:sp>
      <p:sp>
        <p:nvSpPr>
          <p:cNvPr id="11" name="Marcador de posición de contenido 10"/>
          <p:cNvSpPr>
            <a:spLocks noGrp="1"/>
          </p:cNvSpPr>
          <p:nvPr>
            <p:ph sz="quarter" idx="24"/>
          </p:nvPr>
        </p:nvSpPr>
        <p:spPr>
          <a:xfrm>
            <a:off x="962526" y="8145380"/>
            <a:ext cx="13068008" cy="6840825"/>
          </a:xfrm>
        </p:spPr>
        <p:txBody>
          <a:bodyPr>
            <a:normAutofit/>
          </a:bodyPr>
          <a:lstStyle/>
          <a:p>
            <a:pPr algn="just"/>
            <a:r>
              <a:rPr lang="es-ES" sz="4000" b="1" dirty="0" smtClean="0"/>
              <a:t>1.319  son los  niños, niñas y adolescentes atendidos en INAU por  motivos de violencia, en todo el país.  Los mismos son atendidos en los distintos Proyectos de INAU, CAIF, Diurnos, Club de Niños, Centros Juveniles, etc. Asimismo se cuenta con 15 Centros específicos de atención de situaciones de violencia: 6 Albergues de Tiempo Completo y 9  Proyectos de Tiempo Parcial. </a:t>
            </a:r>
          </a:p>
          <a:p>
            <a:pPr algn="just"/>
            <a:endParaRPr lang="es-ES" sz="4000" dirty="0" smtClean="0"/>
          </a:p>
          <a:p>
            <a:pPr marL="457200" indent="-457200" algn="just" defTabSz="4389120">
              <a:lnSpc>
                <a:spcPct val="100000"/>
              </a:lnSpc>
              <a:spcBef>
                <a:spcPts val="1200"/>
              </a:spcBef>
              <a:buClr>
                <a:srgbClr val="2F82BB"/>
              </a:buClr>
              <a:buFont typeface="Arial"/>
              <a:buChar char="•"/>
            </a:pPr>
            <a:endParaRPr lang="es-ES" sz="4000" b="0" i="0" baseline="0" noProof="1">
              <a:solidFill>
                <a:schemeClr val="tx1"/>
              </a:solidFill>
              <a:latin typeface="Arial"/>
              <a:ea typeface="+mn-ea"/>
              <a:cs typeface="+mn-cs"/>
            </a:endParaRPr>
          </a:p>
        </p:txBody>
      </p:sp>
      <p:sp>
        <p:nvSpPr>
          <p:cNvPr id="7" name="Marcador de posición de texto 6"/>
          <p:cNvSpPr>
            <a:spLocks noGrp="1"/>
          </p:cNvSpPr>
          <p:nvPr>
            <p:ph type="body" sz="quarter" idx="17"/>
          </p:nvPr>
        </p:nvSpPr>
        <p:spPr/>
        <p:txBody>
          <a:bodyPr/>
          <a:lstStyle/>
          <a:p>
            <a:pPr marL="0" indent="0" algn="l" defTabSz="4389120">
              <a:lnSpc>
                <a:spcPct val="100000"/>
              </a:lnSpc>
              <a:spcBef>
                <a:spcPts val="1200"/>
              </a:spcBef>
              <a:buNone/>
            </a:pPr>
            <a:r>
              <a:rPr lang="es-ES" sz="5400" b="0" i="0" noProof="1" smtClean="0">
                <a:solidFill>
                  <a:schemeClr val="bg1"/>
                </a:solidFill>
                <a:latin typeface="Arial Black"/>
                <a:ea typeface="+mn-ea"/>
                <a:cs typeface="+mn-cs"/>
              </a:rPr>
              <a:t>Datos de la Población</a:t>
            </a:r>
            <a:endParaRPr lang="es-ES" sz="5400" b="0" i="0" baseline="0" noProof="1">
              <a:solidFill>
                <a:schemeClr val="bg1"/>
              </a:solidFill>
              <a:latin typeface="Arial Black"/>
              <a:ea typeface="+mn-ea"/>
              <a:cs typeface="+mn-cs"/>
            </a:endParaRPr>
          </a:p>
        </p:txBody>
      </p:sp>
      <p:sp>
        <p:nvSpPr>
          <p:cNvPr id="12" name="Marcador de posición de contenido 11"/>
          <p:cNvSpPr>
            <a:spLocks noGrp="1"/>
          </p:cNvSpPr>
          <p:nvPr>
            <p:ph sz="quarter" idx="25"/>
          </p:nvPr>
        </p:nvSpPr>
        <p:spPr>
          <a:xfrm>
            <a:off x="1106904" y="15856818"/>
            <a:ext cx="12994107" cy="7440169"/>
          </a:xfrm>
        </p:spPr>
        <p:txBody>
          <a:bodyPr>
            <a:normAutofit/>
          </a:bodyPr>
          <a:lstStyle/>
          <a:p>
            <a:pPr algn="just">
              <a:buClr>
                <a:srgbClr val="2F82BB"/>
              </a:buClr>
            </a:pPr>
            <a:r>
              <a:rPr lang="es-ES" sz="4000" b="1" noProof="1" smtClean="0"/>
              <a:t>El 50% de los niños y niñas que vive situaciones de violencia tiene edad escolar. El 30% son adolescentes. Por debajo del 20% tiene entre 0 y 5 años. </a:t>
            </a:r>
          </a:p>
          <a:p>
            <a:pPr algn="just">
              <a:buClr>
                <a:srgbClr val="2F82BB"/>
              </a:buClr>
              <a:buNone/>
            </a:pPr>
            <a:endParaRPr lang="es-ES" sz="4000" b="1" noProof="1" smtClean="0"/>
          </a:p>
          <a:p>
            <a:pPr algn="just">
              <a:buClr>
                <a:srgbClr val="2F82BB"/>
              </a:buClr>
            </a:pPr>
            <a:r>
              <a:rPr lang="es-ES" sz="4000" b="1" noProof="1" smtClean="0"/>
              <a:t>La distribución de la población que sufre situaciones de violencia se encuentra levemente femineizada, representando las niñas el 56%.</a:t>
            </a:r>
          </a:p>
          <a:p>
            <a:pPr>
              <a:buClr>
                <a:srgbClr val="2F82BB"/>
              </a:buClr>
            </a:pPr>
            <a:endParaRPr lang="es-ES" sz="4000" b="1" noProof="1" smtClean="0"/>
          </a:p>
          <a:p>
            <a:pPr>
              <a:buClr>
                <a:srgbClr val="2F82BB"/>
              </a:buClr>
            </a:pPr>
            <a:endParaRPr lang="es-ES" sz="4000" b="1" noProof="1" smtClean="0"/>
          </a:p>
        </p:txBody>
      </p:sp>
      <p:sp>
        <p:nvSpPr>
          <p:cNvPr id="8" name="Marcador de posición de texto 7"/>
          <p:cNvSpPr>
            <a:spLocks noGrp="1"/>
          </p:cNvSpPr>
          <p:nvPr>
            <p:ph type="body" sz="quarter" idx="19"/>
          </p:nvPr>
        </p:nvSpPr>
        <p:spPr>
          <a:xfrm>
            <a:off x="1122305" y="21858171"/>
            <a:ext cx="13048488" cy="914400"/>
          </a:xfrm>
        </p:spPr>
        <p:txBody>
          <a:bodyPr/>
          <a:lstStyle/>
          <a:p>
            <a:pPr>
              <a:spcBef>
                <a:spcPts val="1200"/>
              </a:spcBef>
            </a:pPr>
            <a:r>
              <a:rPr lang="es-ES" sz="5400" noProof="1" smtClean="0"/>
              <a:t>Tipo de Violencia</a:t>
            </a:r>
            <a:endParaRPr lang="es-ES" sz="5400" noProof="1"/>
          </a:p>
        </p:txBody>
      </p:sp>
      <p:sp>
        <p:nvSpPr>
          <p:cNvPr id="13" name="Marcador de posición de contenido 12"/>
          <p:cNvSpPr>
            <a:spLocks noGrp="1"/>
          </p:cNvSpPr>
          <p:nvPr>
            <p:ph sz="quarter" idx="26"/>
          </p:nvPr>
        </p:nvSpPr>
        <p:spPr>
          <a:xfrm>
            <a:off x="1126426" y="22916950"/>
            <a:ext cx="13048488" cy="7263385"/>
          </a:xfrm>
        </p:spPr>
        <p:txBody>
          <a:bodyPr>
            <a:noAutofit/>
          </a:bodyPr>
          <a:lstStyle/>
          <a:p>
            <a:pPr algn="just">
              <a:buClr>
                <a:srgbClr val="2F82BB"/>
              </a:buClr>
            </a:pPr>
            <a:r>
              <a:rPr lang="es-ES" sz="3600" b="1" i="0" noProof="1" smtClean="0">
                <a:solidFill>
                  <a:schemeClr val="tx1"/>
                </a:solidFill>
                <a:latin typeface="Arial"/>
                <a:ea typeface="+mn-ea"/>
                <a:cs typeface="+mn-cs"/>
              </a:rPr>
              <a:t>  El Maltrato Emocional es sufrido principalmente por niños y niñas en edad escolar (53%).</a:t>
            </a:r>
          </a:p>
          <a:p>
            <a:pPr marL="457200" indent="-457200" algn="just" defTabSz="4389120">
              <a:lnSpc>
                <a:spcPct val="100000"/>
              </a:lnSpc>
              <a:spcBef>
                <a:spcPts val="1200"/>
              </a:spcBef>
              <a:buClr>
                <a:srgbClr val="2F82BB"/>
              </a:buClr>
              <a:buFont typeface="Arial"/>
              <a:buChar char="•"/>
            </a:pPr>
            <a:r>
              <a:rPr lang="es-ES" sz="3600" b="1" baseline="0" noProof="1" smtClean="0">
                <a:latin typeface="Arial"/>
              </a:rPr>
              <a:t>El</a:t>
            </a:r>
            <a:r>
              <a:rPr lang="es-ES" sz="3600" b="1" noProof="1" smtClean="0">
                <a:latin typeface="Arial"/>
              </a:rPr>
              <a:t> 90% de la población víctima de Abuso Sexual tiene entre 6 y 17 años. Tres de cada cuatro víctimas son niñas.</a:t>
            </a:r>
          </a:p>
          <a:p>
            <a:pPr marL="457200" indent="-457200" algn="just" defTabSz="4389120">
              <a:lnSpc>
                <a:spcPct val="100000"/>
              </a:lnSpc>
              <a:spcBef>
                <a:spcPts val="1200"/>
              </a:spcBef>
              <a:buClr>
                <a:srgbClr val="2F82BB"/>
              </a:buClr>
              <a:buFont typeface="Arial"/>
              <a:buChar char="•"/>
            </a:pPr>
            <a:r>
              <a:rPr lang="es-ES" sz="3600" b="1" i="0" baseline="0" noProof="1" smtClean="0">
                <a:solidFill>
                  <a:schemeClr val="tx1"/>
                </a:solidFill>
                <a:latin typeface="Arial"/>
                <a:ea typeface="+mn-ea"/>
                <a:cs typeface="+mn-cs"/>
              </a:rPr>
              <a:t>El</a:t>
            </a:r>
            <a:r>
              <a:rPr lang="es-ES" sz="3600" b="1" i="0" noProof="1" smtClean="0">
                <a:solidFill>
                  <a:schemeClr val="tx1"/>
                </a:solidFill>
                <a:latin typeface="Arial"/>
                <a:ea typeface="+mn-ea"/>
                <a:cs typeface="+mn-cs"/>
              </a:rPr>
              <a:t> 80% de las situaciones de Maltrato físico se da en niños, niñas y adolescentes entre 6 y 17 años, con una distribución  homogénea por sexo.</a:t>
            </a:r>
          </a:p>
          <a:p>
            <a:pPr marL="457200" indent="-457200" algn="just" defTabSz="4389120">
              <a:lnSpc>
                <a:spcPct val="100000"/>
              </a:lnSpc>
              <a:spcBef>
                <a:spcPts val="1200"/>
              </a:spcBef>
              <a:buClr>
                <a:srgbClr val="2F82BB"/>
              </a:buClr>
              <a:buFont typeface="Arial"/>
              <a:buChar char="•"/>
            </a:pPr>
            <a:r>
              <a:rPr lang="es-ES" sz="3600" b="1" baseline="0" noProof="1" smtClean="0">
                <a:latin typeface="Arial"/>
              </a:rPr>
              <a:t>La</a:t>
            </a:r>
            <a:r>
              <a:rPr lang="es-ES" sz="3600" b="1" noProof="1" smtClean="0">
                <a:latin typeface="Arial"/>
              </a:rPr>
              <a:t> Violencia por Necesidades Básicas Insatisfechas o Negligencia se concentra en niños  y niñas entre 6 y 12 años.</a:t>
            </a:r>
          </a:p>
          <a:p>
            <a:pPr algn="just">
              <a:buClr>
                <a:srgbClr val="2F82BB"/>
              </a:buClr>
              <a:buFont typeface="Arial"/>
              <a:buChar char="•"/>
            </a:pPr>
            <a:r>
              <a:rPr lang="es-ES" sz="3600" b="1" noProof="1" smtClean="0"/>
              <a:t>Los casos de niños, niñas y adolescentes que vive más de un Tipo de Violencia son poco relevantes (38), lo que hace suponer un sub registro importante.</a:t>
            </a:r>
          </a:p>
          <a:p>
            <a:pPr marL="457200" indent="-457200" algn="just" defTabSz="4389120">
              <a:lnSpc>
                <a:spcPct val="100000"/>
              </a:lnSpc>
              <a:spcBef>
                <a:spcPts val="1200"/>
              </a:spcBef>
              <a:buClr>
                <a:srgbClr val="2F82BB"/>
              </a:buClr>
              <a:buFont typeface="Arial"/>
              <a:buChar char="•"/>
            </a:pPr>
            <a:endParaRPr lang="es-ES" sz="3600" b="1" i="0" baseline="0" noProof="1">
              <a:solidFill>
                <a:schemeClr val="tx1"/>
              </a:solidFill>
              <a:latin typeface="Arial"/>
              <a:ea typeface="+mn-ea"/>
              <a:cs typeface="+mn-cs"/>
            </a:endParaRPr>
          </a:p>
        </p:txBody>
      </p:sp>
      <p:sp>
        <p:nvSpPr>
          <p:cNvPr id="9" name="Marcador de posición de texto 8"/>
          <p:cNvSpPr>
            <a:spLocks noGrp="1"/>
          </p:cNvSpPr>
          <p:nvPr>
            <p:ph type="body" sz="quarter" idx="21"/>
          </p:nvPr>
        </p:nvSpPr>
        <p:spPr/>
        <p:txBody>
          <a:bodyPr/>
          <a:lstStyle/>
          <a:p>
            <a:pPr marL="0" indent="0" algn="l" defTabSz="4389120">
              <a:lnSpc>
                <a:spcPct val="100000"/>
              </a:lnSpc>
              <a:spcBef>
                <a:spcPts val="1200"/>
              </a:spcBef>
              <a:buNone/>
            </a:pPr>
            <a:r>
              <a:rPr lang="es-ES" sz="5400" b="0" i="0" baseline="0" noProof="1" smtClean="0">
                <a:solidFill>
                  <a:schemeClr val="bg1"/>
                </a:solidFill>
                <a:latin typeface="Arial Black"/>
                <a:ea typeface="+mn-ea"/>
                <a:cs typeface="+mn-cs"/>
              </a:rPr>
              <a:t>Agresores</a:t>
            </a:r>
            <a:endParaRPr lang="es-ES" sz="5400" b="0" i="0" baseline="0" noProof="1">
              <a:solidFill>
                <a:schemeClr val="bg1"/>
              </a:solidFill>
              <a:latin typeface="Arial Black"/>
              <a:ea typeface="+mn-ea"/>
              <a:cs typeface="+mn-cs"/>
            </a:endParaRPr>
          </a:p>
        </p:txBody>
      </p:sp>
      <p:sp>
        <p:nvSpPr>
          <p:cNvPr id="14" name="Marcador de posición de contenido 13"/>
          <p:cNvSpPr>
            <a:spLocks noGrp="1"/>
          </p:cNvSpPr>
          <p:nvPr>
            <p:ph sz="quarter" idx="27"/>
          </p:nvPr>
        </p:nvSpPr>
        <p:spPr>
          <a:xfrm>
            <a:off x="15196067" y="7086600"/>
            <a:ext cx="13048488" cy="7543800"/>
          </a:xfrm>
        </p:spPr>
        <p:txBody>
          <a:bodyPr>
            <a:normAutofit fontScale="92500"/>
          </a:bodyPr>
          <a:lstStyle/>
          <a:p>
            <a:pPr algn="just">
              <a:buClr>
                <a:srgbClr val="2F82BB"/>
              </a:buClr>
            </a:pPr>
            <a:r>
              <a:rPr lang="es-ES" sz="4300" b="1" u="sng" noProof="1" smtClean="0">
                <a:latin typeface="Arial"/>
              </a:rPr>
              <a:t>El 78% de los agresores forma parte de la familia biológica del niño, niña o adolescente</a:t>
            </a:r>
            <a:r>
              <a:rPr lang="es-ES" sz="4000" b="1" noProof="1" smtClean="0">
                <a:latin typeface="Arial"/>
              </a:rPr>
              <a:t>: padre, madre, y otros familiares. En una de cada tres </a:t>
            </a:r>
            <a:r>
              <a:rPr lang="es-ES" sz="4000" b="1" noProof="1" smtClean="0"/>
              <a:t>situaciones el agresor convive  con la víctima.</a:t>
            </a:r>
            <a:endParaRPr lang="es-ES" sz="4000" b="1" i="0" baseline="0" noProof="1" smtClean="0">
              <a:solidFill>
                <a:schemeClr val="tx1"/>
              </a:solidFill>
              <a:latin typeface="Arial"/>
              <a:ea typeface="+mn-ea"/>
              <a:cs typeface="+mn-cs"/>
            </a:endParaRPr>
          </a:p>
          <a:p>
            <a:pPr marL="457200" indent="-457200" algn="just" defTabSz="4389120">
              <a:lnSpc>
                <a:spcPct val="100000"/>
              </a:lnSpc>
              <a:spcBef>
                <a:spcPts val="1200"/>
              </a:spcBef>
              <a:buClr>
                <a:srgbClr val="2F82BB"/>
              </a:buClr>
              <a:buFont typeface="Arial"/>
              <a:buChar char="•"/>
            </a:pPr>
            <a:r>
              <a:rPr lang="es-ES" sz="4000" b="1" noProof="1" smtClean="0">
                <a:latin typeface="Arial"/>
              </a:rPr>
              <a:t>Por el contrario el 22% de los agresores no forma parte de la familia biológica: pareja de la madre o no familiares.  La convivencia en estos casos es casi nula.</a:t>
            </a:r>
          </a:p>
          <a:p>
            <a:pPr algn="just">
              <a:buClr>
                <a:srgbClr val="2F82BB"/>
              </a:buClr>
              <a:buFont typeface="Arial"/>
              <a:buChar char="•"/>
            </a:pPr>
            <a:r>
              <a:rPr lang="es-ES" sz="4000" b="1" noProof="1" smtClean="0"/>
              <a:t>El agresor está fuertemente masculinizado; tres de cada cuatro son hombres.  Más de la mitad tiene entre 30 y 44 años.  El 6% son menores de edad.</a:t>
            </a:r>
            <a:endParaRPr lang="es-ES" sz="4000" b="1" noProof="1" smtClean="0">
              <a:latin typeface="Arial"/>
            </a:endParaRPr>
          </a:p>
          <a:p>
            <a:pPr marL="457200" indent="-457200" algn="just" defTabSz="4389120">
              <a:lnSpc>
                <a:spcPct val="100000"/>
              </a:lnSpc>
              <a:spcBef>
                <a:spcPts val="1200"/>
              </a:spcBef>
              <a:buClr>
                <a:srgbClr val="2F82BB"/>
              </a:buClr>
              <a:buFont typeface="Arial"/>
              <a:buChar char="•"/>
            </a:pPr>
            <a:endParaRPr lang="es-ES" sz="4000" b="1" noProof="1" smtClean="0">
              <a:latin typeface="Arial"/>
            </a:endParaRPr>
          </a:p>
          <a:p>
            <a:pPr marL="457200" indent="-457200" algn="just" defTabSz="4389120">
              <a:lnSpc>
                <a:spcPct val="100000"/>
              </a:lnSpc>
              <a:spcBef>
                <a:spcPts val="1200"/>
              </a:spcBef>
              <a:buClr>
                <a:srgbClr val="2F82BB"/>
              </a:buClr>
              <a:buFont typeface="Arial"/>
              <a:buChar char="•"/>
            </a:pPr>
            <a:endParaRPr lang="es-ES" sz="4000" b="1" noProof="1" smtClean="0">
              <a:latin typeface="Arial"/>
            </a:endParaRPr>
          </a:p>
          <a:p>
            <a:pPr marL="457200" indent="-457200" algn="l" defTabSz="4389120">
              <a:lnSpc>
                <a:spcPct val="100000"/>
              </a:lnSpc>
              <a:spcBef>
                <a:spcPts val="1200"/>
              </a:spcBef>
              <a:buClr>
                <a:srgbClr val="2F82BB"/>
              </a:buClr>
              <a:buFont typeface="Arial"/>
              <a:buChar char="•"/>
            </a:pPr>
            <a:endParaRPr lang="es-ES" sz="3600" b="1" i="0" baseline="0" noProof="1" smtClean="0">
              <a:solidFill>
                <a:schemeClr val="tx1"/>
              </a:solidFill>
              <a:latin typeface="Arial"/>
              <a:ea typeface="+mn-ea"/>
              <a:cs typeface="+mn-cs"/>
            </a:endParaRPr>
          </a:p>
          <a:p>
            <a:pPr marL="457200" indent="-457200" algn="l" defTabSz="4389120">
              <a:lnSpc>
                <a:spcPct val="100000"/>
              </a:lnSpc>
              <a:spcBef>
                <a:spcPts val="1200"/>
              </a:spcBef>
              <a:buClr>
                <a:srgbClr val="2F82BB"/>
              </a:buClr>
              <a:buFont typeface="Arial"/>
              <a:buChar char="•"/>
            </a:pPr>
            <a:endParaRPr lang="es-ES" sz="3600" b="1" i="0" baseline="0" noProof="1" smtClean="0">
              <a:solidFill>
                <a:schemeClr val="tx1"/>
              </a:solidFill>
              <a:latin typeface="Arial"/>
              <a:ea typeface="+mn-ea"/>
              <a:cs typeface="+mn-cs"/>
            </a:endParaRPr>
          </a:p>
          <a:p>
            <a:pPr marL="457200" indent="-457200" algn="l" defTabSz="4389120">
              <a:lnSpc>
                <a:spcPct val="100000"/>
              </a:lnSpc>
              <a:spcBef>
                <a:spcPts val="1200"/>
              </a:spcBef>
              <a:buClr>
                <a:srgbClr val="2F82BB"/>
              </a:buClr>
              <a:buFont typeface="Arial"/>
              <a:buChar char="•"/>
            </a:pPr>
            <a:endParaRPr lang="es-ES" sz="3600" b="1" i="0" baseline="0" noProof="1" smtClean="0">
              <a:solidFill>
                <a:schemeClr val="tx1"/>
              </a:solidFill>
              <a:latin typeface="Arial"/>
              <a:ea typeface="+mn-ea"/>
              <a:cs typeface="+mn-cs"/>
            </a:endParaRPr>
          </a:p>
        </p:txBody>
      </p:sp>
      <p:sp>
        <p:nvSpPr>
          <p:cNvPr id="16" name="Marcador de posición de texto 15"/>
          <p:cNvSpPr>
            <a:spLocks noGrp="1"/>
          </p:cNvSpPr>
          <p:nvPr>
            <p:ph type="body" sz="quarter" idx="29"/>
          </p:nvPr>
        </p:nvSpPr>
        <p:spPr>
          <a:xfrm>
            <a:off x="15368658" y="21858170"/>
            <a:ext cx="13048488" cy="914400"/>
          </a:xfrm>
          <a:solidFill>
            <a:schemeClr val="accent2">
              <a:lumMod val="75000"/>
            </a:schemeClr>
          </a:solidFill>
        </p:spPr>
        <p:txBody>
          <a:bodyPr/>
          <a:lstStyle/>
          <a:p>
            <a:pPr>
              <a:spcBef>
                <a:spcPts val="1200"/>
              </a:spcBef>
            </a:pPr>
            <a:r>
              <a:rPr lang="es-ES" sz="5400" noProof="1" smtClean="0"/>
              <a:t>Gráfico Tipo de Violencia</a:t>
            </a:r>
            <a:endParaRPr lang="es-ES" sz="5400" noProof="1"/>
          </a:p>
        </p:txBody>
      </p:sp>
      <p:sp>
        <p:nvSpPr>
          <p:cNvPr id="17" name="Marcador de posición de contenido 16"/>
          <p:cNvSpPr>
            <a:spLocks noGrp="1"/>
          </p:cNvSpPr>
          <p:nvPr>
            <p:ph sz="quarter" idx="30"/>
          </p:nvPr>
        </p:nvSpPr>
        <p:spPr>
          <a:xfrm>
            <a:off x="29447049" y="7468404"/>
            <a:ext cx="13048488" cy="7260336"/>
          </a:xfrm>
        </p:spPr>
        <p:txBody>
          <a:bodyPr>
            <a:normAutofit/>
          </a:bodyPr>
          <a:lstStyle/>
          <a:p>
            <a:pPr lvl="1" algn="just">
              <a:buClr>
                <a:srgbClr val="2F82BB"/>
              </a:buClr>
            </a:pPr>
            <a:r>
              <a:rPr lang="es-ES" sz="3200" b="1" dirty="0" smtClean="0"/>
              <a:t>Una de cada tres situaciones de violencia fueron confirmadas en el año 2013: en total 440 casos. Las otras situaciones analizadas comenzaron en años anteriores. </a:t>
            </a:r>
          </a:p>
          <a:p>
            <a:pPr lvl="1" algn="just">
              <a:buClr>
                <a:srgbClr val="2F82BB"/>
              </a:buClr>
            </a:pPr>
            <a:r>
              <a:rPr lang="es-ES" sz="3200" b="1" noProof="1" smtClean="0"/>
              <a:t>308 son las denuncias recibidas en el año 2013. </a:t>
            </a:r>
          </a:p>
          <a:p>
            <a:pPr lvl="1" algn="just">
              <a:buClr>
                <a:srgbClr val="2F82BB"/>
              </a:buClr>
              <a:buNone/>
            </a:pPr>
            <a:r>
              <a:rPr lang="es-ES" sz="3200" b="1" noProof="1" smtClean="0"/>
              <a:t>	El </a:t>
            </a:r>
            <a:r>
              <a:rPr lang="es-ES" sz="3200" b="1" dirty="0" smtClean="0"/>
              <a:t>46% proviene de situaciones detectadas por operadores de Centros Educativos, Centros de Salud, Equipos Territoriales y Técnicos de INAU.</a:t>
            </a:r>
          </a:p>
          <a:p>
            <a:pPr lvl="1" algn="just">
              <a:buClr>
                <a:srgbClr val="2F82BB"/>
              </a:buClr>
              <a:buNone/>
            </a:pPr>
            <a:r>
              <a:rPr lang="es-ES" sz="3200" b="1" dirty="0" smtClean="0"/>
              <a:t>	El 30% proviene de Juzgados de Familia.</a:t>
            </a:r>
          </a:p>
          <a:p>
            <a:pPr lvl="1" algn="just">
              <a:buClr>
                <a:srgbClr val="2F82BB"/>
              </a:buClr>
              <a:buNone/>
            </a:pPr>
            <a:r>
              <a:rPr lang="es-ES" sz="3200" b="1" dirty="0" smtClean="0"/>
              <a:t>	El 17% son denuncias de la Ciudadanía, familiares, vecinos., etc.</a:t>
            </a:r>
          </a:p>
          <a:p>
            <a:pPr lvl="1" algn="just">
              <a:buClr>
                <a:srgbClr val="2F82BB"/>
              </a:buClr>
              <a:buNone/>
            </a:pPr>
            <a:r>
              <a:rPr lang="es-ES" sz="3200" b="1" dirty="0" smtClean="0"/>
              <a:t>	El 7% se recibe en forma anónima.</a:t>
            </a:r>
          </a:p>
        </p:txBody>
      </p:sp>
      <p:sp>
        <p:nvSpPr>
          <p:cNvPr id="18" name="Marcador de posición de texto 17"/>
          <p:cNvSpPr>
            <a:spLocks noGrp="1"/>
          </p:cNvSpPr>
          <p:nvPr>
            <p:ph type="body" sz="quarter" idx="31"/>
          </p:nvPr>
        </p:nvSpPr>
        <p:spPr/>
        <p:txBody>
          <a:bodyPr/>
          <a:lstStyle/>
          <a:p>
            <a:pPr marL="0" indent="0" algn="l" defTabSz="4389120">
              <a:lnSpc>
                <a:spcPct val="100000"/>
              </a:lnSpc>
              <a:spcBef>
                <a:spcPts val="1200"/>
              </a:spcBef>
              <a:buNone/>
            </a:pPr>
            <a:r>
              <a:rPr lang="es-ES" sz="5400" noProof="1" smtClean="0">
                <a:latin typeface="Arial Black"/>
              </a:rPr>
              <a:t>Año</a:t>
            </a:r>
            <a:r>
              <a:rPr lang="es-ES" sz="5400" b="0" i="0" baseline="0" noProof="1" smtClean="0">
                <a:solidFill>
                  <a:schemeClr val="bg1"/>
                </a:solidFill>
                <a:latin typeface="Arial Black"/>
                <a:ea typeface="+mn-ea"/>
                <a:cs typeface="+mn-cs"/>
              </a:rPr>
              <a:t> 2013</a:t>
            </a:r>
            <a:endParaRPr lang="es-ES" sz="5400" b="0" i="0" baseline="0" noProof="1">
              <a:solidFill>
                <a:schemeClr val="bg1"/>
              </a:solidFill>
              <a:latin typeface="Arial Black"/>
              <a:ea typeface="+mn-ea"/>
              <a:cs typeface="+mn-cs"/>
            </a:endParaRPr>
          </a:p>
        </p:txBody>
      </p:sp>
      <p:graphicFrame>
        <p:nvGraphicFramePr>
          <p:cNvPr id="68" name="Marcador de posición de contenido 67" descr="Columna agrupada "/>
          <p:cNvGraphicFramePr>
            <a:graphicFrameLocks noGrp="1"/>
          </p:cNvGraphicFramePr>
          <p:nvPr>
            <p:ph sz="quarter" idx="32"/>
            <p:extLst>
              <p:ext uri="{D42A27DB-BD31-4B8C-83A1-F6EECF244321}">
                <p14:modId xmlns="" xmlns:p14="http://schemas.microsoft.com/office/powerpoint/2010/main" val="3729955534"/>
              </p:ext>
            </p:extLst>
          </p:nvPr>
        </p:nvGraphicFramePr>
        <p:xfrm>
          <a:off x="15641052" y="22186230"/>
          <a:ext cx="11350624" cy="7988969"/>
        </p:xfrm>
        <a:graphic>
          <a:graphicData uri="http://schemas.openxmlformats.org/drawingml/2006/chart">
            <c:chart xmlns:c="http://schemas.openxmlformats.org/drawingml/2006/chart" xmlns:r="http://schemas.openxmlformats.org/officeDocument/2006/relationships" r:id="rId3"/>
          </a:graphicData>
        </a:graphic>
      </p:graphicFrame>
      <p:sp>
        <p:nvSpPr>
          <p:cNvPr id="21" name="Marcador de posición de texto 20"/>
          <p:cNvSpPr>
            <a:spLocks noGrp="1"/>
          </p:cNvSpPr>
          <p:nvPr>
            <p:ph type="body" sz="quarter" idx="34"/>
          </p:nvPr>
        </p:nvSpPr>
        <p:spPr/>
        <p:txBody>
          <a:bodyPr/>
          <a:lstStyle/>
          <a:p>
            <a:pPr marL="0" indent="0" algn="l" defTabSz="4389120">
              <a:lnSpc>
                <a:spcPct val="100000"/>
              </a:lnSpc>
              <a:spcBef>
                <a:spcPts val="1200"/>
              </a:spcBef>
              <a:buNone/>
            </a:pPr>
            <a:r>
              <a:rPr lang="es-ES" sz="5400" noProof="1" smtClean="0">
                <a:latin typeface="Arial Black"/>
              </a:rPr>
              <a:t>Información de Interés</a:t>
            </a:r>
            <a:endParaRPr lang="es-ES" sz="5400" b="0" i="0" baseline="0" noProof="1">
              <a:solidFill>
                <a:schemeClr val="bg1"/>
              </a:solidFill>
              <a:latin typeface="Arial Black"/>
              <a:ea typeface="+mn-ea"/>
              <a:cs typeface="+mn-cs"/>
            </a:endParaRPr>
          </a:p>
        </p:txBody>
      </p:sp>
      <p:sp>
        <p:nvSpPr>
          <p:cNvPr id="22" name="Marcador de posición de contenido 21"/>
          <p:cNvSpPr>
            <a:spLocks noGrp="1"/>
          </p:cNvSpPr>
          <p:nvPr>
            <p:ph sz="quarter" idx="35"/>
          </p:nvPr>
        </p:nvSpPr>
        <p:spPr/>
        <p:txBody>
          <a:bodyPr>
            <a:normAutofit/>
          </a:bodyPr>
          <a:lstStyle/>
          <a:p>
            <a:pPr>
              <a:buClr>
                <a:srgbClr val="2F82BB"/>
              </a:buClr>
              <a:buFont typeface="Arial"/>
              <a:buChar char="•"/>
            </a:pPr>
            <a:r>
              <a:rPr lang="es-ES" sz="4000" b="1" i="0" baseline="0" noProof="1" smtClean="0">
                <a:solidFill>
                  <a:schemeClr val="tx1"/>
                </a:solidFill>
                <a:latin typeface="Arial"/>
                <a:ea typeface="+mn-ea"/>
                <a:cs typeface="+mn-cs"/>
              </a:rPr>
              <a:t>Por</a:t>
            </a:r>
            <a:r>
              <a:rPr lang="es-ES" sz="4000" b="1" i="0" noProof="1" smtClean="0">
                <a:solidFill>
                  <a:schemeClr val="tx1"/>
                </a:solidFill>
                <a:latin typeface="Arial"/>
                <a:ea typeface="+mn-ea"/>
                <a:cs typeface="+mn-cs"/>
              </a:rPr>
              <a:t> más información ver Informe </a:t>
            </a:r>
            <a:r>
              <a:rPr lang="es-ES" sz="4000" b="1" noProof="1" smtClean="0"/>
              <a:t> de Gestión SIPIAV  2013</a:t>
            </a:r>
            <a:endParaRPr lang="es-ES" sz="4000" b="1" i="0" noProof="1" smtClean="0">
              <a:solidFill>
                <a:schemeClr val="tx1"/>
              </a:solidFill>
              <a:latin typeface="Arial"/>
              <a:ea typeface="+mn-ea"/>
              <a:cs typeface="+mn-cs"/>
            </a:endParaRPr>
          </a:p>
          <a:p>
            <a:pPr marL="457200" indent="-457200" algn="l" defTabSz="4389120">
              <a:lnSpc>
                <a:spcPct val="100000"/>
              </a:lnSpc>
              <a:spcBef>
                <a:spcPts val="1200"/>
              </a:spcBef>
              <a:buClr>
                <a:srgbClr val="2F82BB"/>
              </a:buClr>
              <a:buFont typeface="Arial"/>
              <a:buChar char="•"/>
            </a:pPr>
            <a:endParaRPr lang="es-ES" sz="4000" b="1" baseline="0" noProof="1" smtClean="0">
              <a:latin typeface="Arial"/>
            </a:endParaRPr>
          </a:p>
          <a:p>
            <a:pPr marL="457200" indent="-457200" algn="l" defTabSz="4389120">
              <a:lnSpc>
                <a:spcPct val="100000"/>
              </a:lnSpc>
              <a:spcBef>
                <a:spcPts val="1200"/>
              </a:spcBef>
              <a:buClr>
                <a:srgbClr val="2F82BB"/>
              </a:buClr>
              <a:buFont typeface="Arial"/>
              <a:buChar char="•"/>
            </a:pPr>
            <a:r>
              <a:rPr lang="es-ES" sz="4000" b="1" i="0" noProof="1" smtClean="0">
                <a:solidFill>
                  <a:schemeClr val="tx1"/>
                </a:solidFill>
                <a:latin typeface="Arial"/>
                <a:ea typeface="+mn-ea"/>
                <a:cs typeface="+mn-cs"/>
              </a:rPr>
              <a:t>Para realizar denuncias por situaciones de violencia en la </a:t>
            </a:r>
            <a:r>
              <a:rPr lang="es-ES" sz="4000" b="1" i="0" u="sng" noProof="1" smtClean="0">
                <a:solidFill>
                  <a:schemeClr val="accent1">
                    <a:lumMod val="75000"/>
                  </a:schemeClr>
                </a:solidFill>
                <a:latin typeface="Arial"/>
                <a:ea typeface="+mn-ea"/>
                <a:cs typeface="+mn-cs"/>
              </a:rPr>
              <a:t>Línea Ciudadana  de INAU c</a:t>
            </a:r>
            <a:r>
              <a:rPr lang="es-ES" sz="4000" b="1" i="0" noProof="1" smtClean="0">
                <a:solidFill>
                  <a:schemeClr val="tx1"/>
                </a:solidFill>
                <a:latin typeface="Arial"/>
                <a:ea typeface="+mn-ea"/>
                <a:cs typeface="+mn-cs"/>
              </a:rPr>
              <a:t>omunicarse al </a:t>
            </a:r>
            <a:r>
              <a:rPr lang="es-ES" sz="4000" b="1" i="0" u="sng" noProof="1" smtClean="0">
                <a:solidFill>
                  <a:schemeClr val="accent1">
                    <a:lumMod val="75000"/>
                  </a:schemeClr>
                </a:solidFill>
                <a:latin typeface="Arial"/>
                <a:ea typeface="+mn-ea"/>
                <a:cs typeface="+mn-cs"/>
              </a:rPr>
              <a:t>0800- 5050</a:t>
            </a:r>
            <a:endParaRPr lang="es-ES" sz="4000" b="1" i="0" u="sng" baseline="0" noProof="1">
              <a:solidFill>
                <a:schemeClr val="accent1">
                  <a:lumMod val="75000"/>
                </a:schemeClr>
              </a:solidFill>
              <a:latin typeface="Arial"/>
              <a:ea typeface="+mn-ea"/>
              <a:cs typeface="+mn-cs"/>
            </a:endParaRPr>
          </a:p>
        </p:txBody>
      </p:sp>
      <p:sp>
        <p:nvSpPr>
          <p:cNvPr id="2" name="Kombinationstegning 1"/>
          <p:cNvSpPr/>
          <p:nvPr/>
        </p:nvSpPr>
        <p:spPr>
          <a:xfrm>
            <a:off x="6400800" y="1778000"/>
            <a:ext cx="11734800" cy="11277600"/>
          </a:xfrm>
          <a:custGeom>
            <a:avLst/>
            <a:gdLst>
              <a:gd name="connsiteX0" fmla="*/ 11734800 w 11734800"/>
              <a:gd name="connsiteY0" fmla="*/ 152400 h 11277600"/>
              <a:gd name="connsiteX1" fmla="*/ 1574800 w 11734800"/>
              <a:gd name="connsiteY1" fmla="*/ 0 h 11277600"/>
              <a:gd name="connsiteX2" fmla="*/ 1524000 w 11734800"/>
              <a:gd name="connsiteY2" fmla="*/ 1778000 h 11277600"/>
              <a:gd name="connsiteX3" fmla="*/ 0 w 11734800"/>
              <a:gd name="connsiteY3" fmla="*/ 5994400 h 11277600"/>
              <a:gd name="connsiteX4" fmla="*/ 711200 w 11734800"/>
              <a:gd name="connsiteY4" fmla="*/ 11277600 h 1127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4800" h="11277600">
                <a:moveTo>
                  <a:pt x="11734800" y="152400"/>
                </a:moveTo>
                <a:lnTo>
                  <a:pt x="1574800" y="0"/>
                </a:lnTo>
                <a:lnTo>
                  <a:pt x="1524000" y="1778000"/>
                </a:lnTo>
                <a:lnTo>
                  <a:pt x="0" y="5994400"/>
                </a:lnTo>
                <a:lnTo>
                  <a:pt x="711200" y="11277600"/>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6" name="25 Rectángulo"/>
          <p:cNvSpPr/>
          <p:nvPr/>
        </p:nvSpPr>
        <p:spPr>
          <a:xfrm>
            <a:off x="15737306" y="28202028"/>
            <a:ext cx="481263" cy="52938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6000" dirty="0" err="1" smtClean="0"/>
          </a:p>
        </p:txBody>
      </p:sp>
      <p:sp>
        <p:nvSpPr>
          <p:cNvPr id="27" name="26 CuadroTexto"/>
          <p:cNvSpPr txBox="1"/>
          <p:nvPr/>
        </p:nvSpPr>
        <p:spPr>
          <a:xfrm>
            <a:off x="16459200" y="28250154"/>
            <a:ext cx="2983831" cy="584775"/>
          </a:xfrm>
          <a:prstGeom prst="rect">
            <a:avLst/>
          </a:prstGeom>
          <a:noFill/>
        </p:spPr>
        <p:txBody>
          <a:bodyPr wrap="square" rtlCol="0">
            <a:spAutoFit/>
          </a:bodyPr>
          <a:lstStyle/>
          <a:p>
            <a:r>
              <a:rPr lang="es-ES" sz="3200" dirty="0" smtClean="0"/>
              <a:t>Maltrato físico</a:t>
            </a:r>
          </a:p>
        </p:txBody>
      </p:sp>
      <p:sp>
        <p:nvSpPr>
          <p:cNvPr id="28" name="27 Rectángulo"/>
          <p:cNvSpPr/>
          <p:nvPr/>
        </p:nvSpPr>
        <p:spPr>
          <a:xfrm>
            <a:off x="15745327" y="29461332"/>
            <a:ext cx="481263" cy="52938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6000" dirty="0" smtClean="0"/>
              <a:t>  </a:t>
            </a:r>
          </a:p>
        </p:txBody>
      </p:sp>
      <p:sp>
        <p:nvSpPr>
          <p:cNvPr id="29" name="28 CuadroTexto"/>
          <p:cNvSpPr txBox="1"/>
          <p:nvPr/>
        </p:nvSpPr>
        <p:spPr>
          <a:xfrm>
            <a:off x="16467223" y="29509458"/>
            <a:ext cx="2983831" cy="584775"/>
          </a:xfrm>
          <a:prstGeom prst="rect">
            <a:avLst/>
          </a:prstGeom>
          <a:noFill/>
        </p:spPr>
        <p:txBody>
          <a:bodyPr wrap="square" rtlCol="0">
            <a:spAutoFit/>
          </a:bodyPr>
          <a:lstStyle/>
          <a:p>
            <a:r>
              <a:rPr lang="es-ES" sz="3200" dirty="0" smtClean="0"/>
              <a:t>Abuso Sexual</a:t>
            </a:r>
          </a:p>
        </p:txBody>
      </p:sp>
      <p:sp>
        <p:nvSpPr>
          <p:cNvPr id="30" name="29 CuadroTexto"/>
          <p:cNvSpPr txBox="1"/>
          <p:nvPr/>
        </p:nvSpPr>
        <p:spPr>
          <a:xfrm>
            <a:off x="22627350" y="28354428"/>
            <a:ext cx="5478418" cy="584775"/>
          </a:xfrm>
          <a:prstGeom prst="rect">
            <a:avLst/>
          </a:prstGeom>
          <a:noFill/>
        </p:spPr>
        <p:txBody>
          <a:bodyPr wrap="square" rtlCol="0">
            <a:spAutoFit/>
          </a:bodyPr>
          <a:lstStyle/>
          <a:p>
            <a:r>
              <a:rPr lang="es-ES" sz="3200" dirty="0" smtClean="0"/>
              <a:t>Maltrato Emocional</a:t>
            </a:r>
          </a:p>
        </p:txBody>
      </p:sp>
      <p:sp>
        <p:nvSpPr>
          <p:cNvPr id="31" name="25 Rectángulo"/>
          <p:cNvSpPr/>
          <p:nvPr/>
        </p:nvSpPr>
        <p:spPr>
          <a:xfrm>
            <a:off x="21993724" y="29621659"/>
            <a:ext cx="481263" cy="529389"/>
          </a:xfrm>
          <a:prstGeom prst="rect">
            <a:avLst/>
          </a:prstGeom>
          <a:solidFill>
            <a:srgbClr val="FF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ES" sz="6000" dirty="0" err="1" smtClean="0"/>
          </a:p>
        </p:txBody>
      </p:sp>
      <p:sp>
        <p:nvSpPr>
          <p:cNvPr id="32" name="31 CuadroTexto"/>
          <p:cNvSpPr txBox="1"/>
          <p:nvPr/>
        </p:nvSpPr>
        <p:spPr>
          <a:xfrm>
            <a:off x="22635371" y="29517474"/>
            <a:ext cx="5614776" cy="1077218"/>
          </a:xfrm>
          <a:prstGeom prst="rect">
            <a:avLst/>
          </a:prstGeom>
          <a:noFill/>
        </p:spPr>
        <p:txBody>
          <a:bodyPr wrap="square" rtlCol="0">
            <a:spAutoFit/>
          </a:bodyPr>
          <a:lstStyle/>
          <a:p>
            <a:r>
              <a:rPr lang="es-ES" sz="3200" dirty="0" smtClean="0"/>
              <a:t>Necesidades Básicas Insatisfechas o Negligencia</a:t>
            </a:r>
          </a:p>
        </p:txBody>
      </p:sp>
      <p:sp>
        <p:nvSpPr>
          <p:cNvPr id="35" name="34 CuadroTexto"/>
          <p:cNvSpPr txBox="1"/>
          <p:nvPr/>
        </p:nvSpPr>
        <p:spPr>
          <a:xfrm>
            <a:off x="30417491" y="15173067"/>
            <a:ext cx="11839074" cy="954107"/>
          </a:xfrm>
          <a:prstGeom prst="rect">
            <a:avLst/>
          </a:prstGeom>
          <a:noFill/>
        </p:spPr>
        <p:txBody>
          <a:bodyPr wrap="square" rtlCol="0">
            <a:spAutoFit/>
          </a:bodyPr>
          <a:lstStyle/>
          <a:p>
            <a:pPr algn="just"/>
            <a:r>
              <a:rPr lang="es-ES" sz="2800" b="1" dirty="0" smtClean="0"/>
              <a:t>Gráfico Distribución de las denuncias recibidas en el año 2013, según tipo de denunciante y origen de la denuncia. </a:t>
            </a:r>
          </a:p>
        </p:txBody>
      </p:sp>
      <p:graphicFrame>
        <p:nvGraphicFramePr>
          <p:cNvPr id="39" name="2 Gráfico"/>
          <p:cNvGraphicFramePr>
            <a:graphicFrameLocks noGrp="1"/>
          </p:cNvGraphicFramePr>
          <p:nvPr>
            <p:ph sz="quarter" idx="33"/>
          </p:nvPr>
        </p:nvGraphicFramePr>
        <p:xfrm>
          <a:off x="29644975" y="16039388"/>
          <a:ext cx="13047663" cy="73152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6" name="1 Gráfico"/>
          <p:cNvGraphicFramePr/>
          <p:nvPr/>
        </p:nvGraphicFramePr>
        <p:xfrm>
          <a:off x="15797048" y="15702455"/>
          <a:ext cx="12013324" cy="6053958"/>
        </p:xfrm>
        <a:graphic>
          <a:graphicData uri="http://schemas.openxmlformats.org/drawingml/2006/chart">
            <c:chart xmlns:c="http://schemas.openxmlformats.org/drawingml/2006/chart" xmlns:r="http://schemas.openxmlformats.org/officeDocument/2006/relationships" r:id="rId5"/>
          </a:graphicData>
        </a:graphic>
      </p:graphicFrame>
      <p:sp>
        <p:nvSpPr>
          <p:cNvPr id="48" name="47 CuadroTexto"/>
          <p:cNvSpPr txBox="1"/>
          <p:nvPr/>
        </p:nvSpPr>
        <p:spPr>
          <a:xfrm>
            <a:off x="16601643" y="15010156"/>
            <a:ext cx="11839074" cy="523220"/>
          </a:xfrm>
          <a:prstGeom prst="rect">
            <a:avLst/>
          </a:prstGeom>
          <a:noFill/>
        </p:spPr>
        <p:txBody>
          <a:bodyPr wrap="square" rtlCol="0">
            <a:spAutoFit/>
          </a:bodyPr>
          <a:lstStyle/>
          <a:p>
            <a:pPr algn="just"/>
            <a:r>
              <a:rPr lang="es-ES" sz="2800" b="1" dirty="0" smtClean="0"/>
              <a:t>Gráfico Distribución de los agresores, según edad y sexo. </a:t>
            </a:r>
          </a:p>
        </p:txBody>
      </p:sp>
    </p:spTree>
    <p:extLst>
      <p:ext uri="{BB962C8B-B14F-4D97-AF65-F5344CB8AC3E}">
        <p14:creationId xmlns=""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TS104001057">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75000"/>
          </a:schemeClr>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6000" dirty="0" err="1" smtClean="0"/>
        </a:defPPr>
      </a:lstStyle>
    </a:txDef>
  </a:objectDefaults>
  <a:extraClrSchemeLst/>
  <a:extLst>
    <a:ext uri="{05A4C25C-085E-4340-85A3-A5531E510DB2}">
      <thm15:themeFamily xmlns="" xmlns:thm15="http://schemas.microsoft.com/office/thememl/2012/main" name="MedicalPosterB_TP104001056.potx" id="{F59699AC-BAC7-4545-826B-4D91F24E28D6}" vid="{CE038AF3-9C5C-4072-BF48-F29B22F9CD71}"/>
    </a:ext>
  </a:extLst>
</a:theme>
</file>

<file path=ppt/theme/theme2.xml><?xml version="1.0" encoding="utf-8"?>
<a:theme xmlns:a="http://schemas.openxmlformats.org/drawingml/2006/main" name="Tema de Offic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451A831-6165-46D3-80FA-B53FDB37F9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TS104001057</Template>
  <TotalTime>0</TotalTime>
  <Words>501</Words>
  <Application>Microsoft Office PowerPoint</Application>
  <PresentationFormat>Personalizado</PresentationFormat>
  <Paragraphs>44</Paragraphs>
  <Slides>1</Slides>
  <Notes>0</Notes>
  <HiddenSlides>0</HiddenSlides>
  <MMClips>0</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TS104001057</vt:lpstr>
      <vt:lpstr>                  INFANCIA Y ADOLESCENCIA EN SITUACIÓN DE Violencia  año 2013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SIPI</dc:creator>
  <cp:keywords/>
  <cp:lastModifiedBy/>
  <cp:revision>1</cp:revision>
  <dcterms:created xsi:type="dcterms:W3CDTF">2014-04-30T15:51:54Z</dcterms:created>
  <dcterms:modified xsi:type="dcterms:W3CDTF">2014-05-08T15:07:57Z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TC040010579991</vt:lpwstr>
  </property>
</Properties>
</file>